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5" r:id="rId1"/>
  </p:sldMasterIdLst>
  <p:notesMasterIdLst>
    <p:notesMasterId r:id="rId17"/>
  </p:notesMasterIdLst>
  <p:sldIdLst>
    <p:sldId id="256" r:id="rId2"/>
    <p:sldId id="284" r:id="rId3"/>
    <p:sldId id="257" r:id="rId4"/>
    <p:sldId id="286" r:id="rId5"/>
    <p:sldId id="287" r:id="rId6"/>
    <p:sldId id="288" r:id="rId7"/>
    <p:sldId id="259" r:id="rId8"/>
    <p:sldId id="275" r:id="rId9"/>
    <p:sldId id="290" r:id="rId10"/>
    <p:sldId id="293" r:id="rId11"/>
    <p:sldId id="291" r:id="rId12"/>
    <p:sldId id="280" r:id="rId13"/>
    <p:sldId id="281" r:id="rId14"/>
    <p:sldId id="294" r:id="rId15"/>
    <p:sldId id="29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21" autoAdjust="0"/>
    <p:restoredTop sz="72172" autoAdjust="0"/>
  </p:normalViewPr>
  <p:slideViewPr>
    <p:cSldViewPr snapToGrid="0" snapToObjects="1">
      <p:cViewPr varScale="1">
        <p:scale>
          <a:sx n="54" d="100"/>
          <a:sy n="54" d="100"/>
        </p:scale>
        <p:origin x="225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E9A5A-D830-44F0-B224-50862469EE62}" type="datetimeFigureOut">
              <a:rPr lang="th-TH" smtClean="0"/>
              <a:t>22/09/57</a:t>
            </a:fld>
            <a:endParaRPr lang="th-T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4CAF9E-3EDB-4631-92C8-8DB189E71A25}" type="slidenum">
              <a:rPr lang="th-TH" smtClean="0"/>
              <a:t>‹#›</a:t>
            </a:fld>
            <a:endParaRPr lang="th-TH"/>
          </a:p>
        </p:txBody>
      </p:sp>
    </p:spTree>
    <p:extLst>
      <p:ext uri="{BB962C8B-B14F-4D97-AF65-F5344CB8AC3E}">
        <p14:creationId xmlns:p14="http://schemas.microsoft.com/office/powerpoint/2010/main" val="2521090542"/>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1A4CAF9E-3EDB-4631-92C8-8DB189E71A25}" type="slidenum">
              <a:rPr lang="th-TH" smtClean="0"/>
              <a:t>1</a:t>
            </a:fld>
            <a:endParaRPr lang="th-TH"/>
          </a:p>
        </p:txBody>
      </p:sp>
    </p:spTree>
    <p:extLst>
      <p:ext uri="{BB962C8B-B14F-4D97-AF65-F5344CB8AC3E}">
        <p14:creationId xmlns:p14="http://schemas.microsoft.com/office/powerpoint/2010/main" val="1758881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goals you set help you translate knowledge into behavior. Once your set goal, you can develop an action plan—a series of specific steps you can take to achieve the goal. The plan is like a roadmap that helps you get from where you are to where you want to go.</a:t>
            </a:r>
          </a:p>
        </p:txBody>
      </p:sp>
      <p:sp>
        <p:nvSpPr>
          <p:cNvPr id="4" name="Slide Number Placeholder 3"/>
          <p:cNvSpPr>
            <a:spLocks noGrp="1"/>
          </p:cNvSpPr>
          <p:nvPr>
            <p:ph type="sldNum" sz="quarter" idx="10"/>
          </p:nvPr>
        </p:nvSpPr>
        <p:spPr/>
        <p:txBody>
          <a:bodyPr/>
          <a:lstStyle/>
          <a:p>
            <a:fld id="{1A4CAF9E-3EDB-4631-92C8-8DB189E71A25}" type="slidenum">
              <a:rPr lang="th-TH" smtClean="0"/>
              <a:t>11</a:t>
            </a:fld>
            <a:endParaRPr lang="th-TH"/>
          </a:p>
        </p:txBody>
      </p:sp>
    </p:spTree>
    <p:extLst>
      <p:ext uri="{BB962C8B-B14F-4D97-AF65-F5344CB8AC3E}">
        <p14:creationId xmlns:p14="http://schemas.microsoft.com/office/powerpoint/2010/main" val="2769849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some of your current behaviors enhance your health?</a:t>
            </a:r>
          </a:p>
          <a:p>
            <a:r>
              <a:rPr lang="en-US" baseline="0" dirty="0" smtClean="0"/>
              <a:t>Do others place your health at risks?</a:t>
            </a:r>
            <a:endParaRPr lang="th-TH" dirty="0"/>
          </a:p>
        </p:txBody>
      </p:sp>
      <p:sp>
        <p:nvSpPr>
          <p:cNvPr id="4" name="Slide Number Placeholder 3"/>
          <p:cNvSpPr>
            <a:spLocks noGrp="1"/>
          </p:cNvSpPr>
          <p:nvPr>
            <p:ph type="sldNum" sz="quarter" idx="10"/>
          </p:nvPr>
        </p:nvSpPr>
        <p:spPr/>
        <p:txBody>
          <a:bodyPr/>
          <a:lstStyle/>
          <a:p>
            <a:fld id="{1A4CAF9E-3EDB-4631-92C8-8DB189E71A25}" type="slidenum">
              <a:rPr lang="th-TH" smtClean="0"/>
              <a:t>14</a:t>
            </a:fld>
            <a:endParaRPr lang="th-TH"/>
          </a:p>
        </p:txBody>
      </p:sp>
    </p:spTree>
    <p:extLst>
      <p:ext uri="{BB962C8B-B14F-4D97-AF65-F5344CB8AC3E}">
        <p14:creationId xmlns:p14="http://schemas.microsoft.com/office/powerpoint/2010/main" val="4113972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Advocate – to speak or write in support of a person or issue</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1A4CAF9E-3EDB-4631-92C8-8DB189E71A25}" type="slidenum">
              <a:rPr lang="th-TH" smtClean="0"/>
              <a:t>15</a:t>
            </a:fld>
            <a:endParaRPr lang="th-TH"/>
          </a:p>
        </p:txBody>
      </p:sp>
    </p:spTree>
    <p:extLst>
      <p:ext uri="{BB962C8B-B14F-4D97-AF65-F5344CB8AC3E}">
        <p14:creationId xmlns:p14="http://schemas.microsoft.com/office/powerpoint/2010/main" val="3369194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Gaining</a:t>
            </a:r>
            <a:r>
              <a:rPr lang="en-US" baseline="0" dirty="0" smtClean="0"/>
              <a:t> awareness – you must first be able to recognize a health problem before you can do anything about it. Easy to recognize problem (having cold, twist ankle). Others, high blood pressure (no obvious sign) – see doctor for annual checkup. Doctors are trained to recognize the early signs of diseases</a:t>
            </a:r>
          </a:p>
          <a:p>
            <a:endParaRPr lang="en-US" dirty="0" smtClean="0"/>
          </a:p>
          <a:p>
            <a:r>
              <a:rPr lang="en-US" dirty="0" smtClean="0"/>
              <a:t>Gaining</a:t>
            </a:r>
            <a:r>
              <a:rPr lang="en-US" baseline="0" dirty="0" smtClean="0"/>
              <a:t> knowledge – once you become aware of the health problem, the next step is to learn about the problem (cause, warning sign, and possible outcomes, prevention, treatment, risk factors (related to behavior). Some source of information are more reliable than others.</a:t>
            </a:r>
          </a:p>
          <a:p>
            <a:endParaRPr lang="en-US" baseline="0" dirty="0" smtClean="0"/>
          </a:p>
          <a:p>
            <a:r>
              <a:rPr lang="en-US" baseline="0" dirty="0" smtClean="0"/>
              <a:t>Building health skills – knowledge isn’t very useful if you do not have the skills to apply it. </a:t>
            </a:r>
          </a:p>
        </p:txBody>
      </p:sp>
      <p:sp>
        <p:nvSpPr>
          <p:cNvPr id="4" name="Slide Number Placeholder 3"/>
          <p:cNvSpPr>
            <a:spLocks noGrp="1"/>
          </p:cNvSpPr>
          <p:nvPr>
            <p:ph type="sldNum" sz="quarter" idx="10"/>
          </p:nvPr>
        </p:nvSpPr>
        <p:spPr/>
        <p:txBody>
          <a:bodyPr/>
          <a:lstStyle/>
          <a:p>
            <a:fld id="{1A4CAF9E-3EDB-4631-92C8-8DB189E71A25}" type="slidenum">
              <a:rPr lang="th-TH" smtClean="0"/>
              <a:t>2</a:t>
            </a:fld>
            <a:endParaRPr lang="th-TH"/>
          </a:p>
        </p:txBody>
      </p:sp>
    </p:spTree>
    <p:extLst>
      <p:ext uri="{BB962C8B-B14F-4D97-AF65-F5344CB8AC3E}">
        <p14:creationId xmlns:p14="http://schemas.microsoft.com/office/powerpoint/2010/main" val="413658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1A4CAF9E-3EDB-4631-92C8-8DB189E71A25}" type="slidenum">
              <a:rPr lang="th-TH" smtClean="0"/>
              <a:t>3</a:t>
            </a:fld>
            <a:endParaRPr lang="th-TH"/>
          </a:p>
        </p:txBody>
      </p:sp>
    </p:spTree>
    <p:extLst>
      <p:ext uri="{BB962C8B-B14F-4D97-AF65-F5344CB8AC3E}">
        <p14:creationId xmlns:p14="http://schemas.microsoft.com/office/powerpoint/2010/main" val="3425412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you decide</a:t>
            </a:r>
            <a:r>
              <a:rPr lang="en-US" baseline="0" dirty="0" smtClean="0"/>
              <a:t> what foods to eat? Do you select certain foods because they are familiar from your culture? Does advertising affect your choices? Do you try foods if your friends like them? An important skill for promoting health is recognizing the influence culture, media, and friends have on your habits.</a:t>
            </a:r>
            <a:endParaRPr lang="th-TH" dirty="0"/>
          </a:p>
        </p:txBody>
      </p:sp>
      <p:sp>
        <p:nvSpPr>
          <p:cNvPr id="4" name="Slide Number Placeholder 3"/>
          <p:cNvSpPr>
            <a:spLocks noGrp="1"/>
          </p:cNvSpPr>
          <p:nvPr>
            <p:ph type="sldNum" sz="quarter" idx="10"/>
          </p:nvPr>
        </p:nvSpPr>
        <p:spPr/>
        <p:txBody>
          <a:bodyPr/>
          <a:lstStyle/>
          <a:p>
            <a:fld id="{1A4CAF9E-3EDB-4631-92C8-8DB189E71A25}" type="slidenum">
              <a:rPr lang="th-TH" smtClean="0"/>
              <a:t>4</a:t>
            </a:fld>
            <a:endParaRPr lang="th-TH"/>
          </a:p>
        </p:txBody>
      </p:sp>
    </p:spTree>
    <p:extLst>
      <p:ext uri="{BB962C8B-B14F-4D97-AF65-F5344CB8AC3E}">
        <p14:creationId xmlns:p14="http://schemas.microsoft.com/office/powerpoint/2010/main" val="261308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dirty="0" smtClean="0"/>
              <a:t>Health care providers &amp; professionals</a:t>
            </a:r>
          </a:p>
          <a:p>
            <a:pPr marL="457200" lvl="1" indent="0">
              <a:buFont typeface="Arial" panose="020B0604020202020204" pitchFamily="34" charset="0"/>
              <a:buNone/>
            </a:pPr>
            <a:r>
              <a:rPr lang="en-US" dirty="0" smtClean="0"/>
              <a:t>Recently published materials</a:t>
            </a:r>
          </a:p>
          <a:p>
            <a:pPr marL="457200" lvl="1" indent="0">
              <a:buFont typeface="Arial" panose="020B0604020202020204" pitchFamily="34" charset="0"/>
              <a:buNone/>
            </a:pPr>
            <a:r>
              <a:rPr lang="en-US" dirty="0" smtClean="0"/>
              <a:t>Parents, guardians, and trusted adults</a:t>
            </a:r>
          </a:p>
          <a:p>
            <a:pPr marL="457200" lvl="1" indent="0">
              <a:buFont typeface="Arial" panose="020B0604020202020204" pitchFamily="34" charset="0"/>
              <a:buNone/>
            </a:pPr>
            <a:r>
              <a:rPr lang="en-US" dirty="0" smtClean="0"/>
              <a:t>Valid internet site</a:t>
            </a:r>
          </a:p>
          <a:p>
            <a:pPr marL="914400" lvl="2" indent="0">
              <a:buFont typeface="Arial" panose="020B0604020202020204" pitchFamily="34" charset="0"/>
              <a:buNone/>
            </a:pPr>
            <a:r>
              <a:rPr lang="en-US" dirty="0" smtClean="0"/>
              <a:t>Government agencies</a:t>
            </a:r>
          </a:p>
          <a:p>
            <a:pPr marL="914400" lvl="2" indent="0">
              <a:buFont typeface="Arial" panose="020B0604020202020204" pitchFamily="34" charset="0"/>
              <a:buNone/>
            </a:pPr>
            <a:r>
              <a:rPr lang="en-US" dirty="0" smtClean="0"/>
              <a:t>Professional health organization</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1A4CAF9E-3EDB-4631-92C8-8DB189E71A25}" type="slidenum">
              <a:rPr lang="th-TH" smtClean="0"/>
              <a:t>5</a:t>
            </a:fld>
            <a:endParaRPr lang="th-TH"/>
          </a:p>
        </p:txBody>
      </p:sp>
    </p:spTree>
    <p:extLst>
      <p:ext uri="{BB962C8B-B14F-4D97-AF65-F5344CB8AC3E}">
        <p14:creationId xmlns:p14="http://schemas.microsoft.com/office/powerpoint/2010/main" val="167416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u="sng" dirty="0" smtClean="0">
                <a:solidFill>
                  <a:srgbClr val="FF6600"/>
                </a:solidFill>
                <a:latin typeface="Arial"/>
                <a:cs typeface="Arial"/>
              </a:rPr>
              <a:t>Interpersonal Communication</a:t>
            </a:r>
            <a:r>
              <a:rPr lang="en-US" sz="1800" dirty="0" smtClean="0">
                <a:latin typeface="Arial"/>
                <a:cs typeface="Arial"/>
              </a:rPr>
              <a:t>- </a:t>
            </a:r>
            <a:r>
              <a:rPr lang="en-US" sz="1800" i="1" dirty="0" smtClean="0">
                <a:latin typeface="Arial"/>
                <a:cs typeface="Arial"/>
              </a:rPr>
              <a:t>the exchange of thoughts, feelings and beliefs between two or more people.  </a:t>
            </a:r>
            <a:r>
              <a:rPr lang="en-US" sz="1800" dirty="0" smtClean="0">
                <a:latin typeface="Arial"/>
                <a:cs typeface="Arial"/>
              </a:rPr>
              <a:t>Helps build strong relationships with others.</a:t>
            </a:r>
            <a:endParaRPr lang="en-US" sz="1800" i="1" dirty="0" smtClean="0">
              <a:latin typeface="Arial"/>
              <a:cs typeface="Arial"/>
            </a:endParaRPr>
          </a:p>
          <a:p>
            <a:r>
              <a:rPr lang="en-US" sz="1800" b="1" u="sng" dirty="0" smtClean="0">
                <a:solidFill>
                  <a:srgbClr val="FF6600"/>
                </a:solidFill>
                <a:latin typeface="Arial"/>
                <a:cs typeface="Arial"/>
              </a:rPr>
              <a:t>Refusal Skills</a:t>
            </a:r>
            <a:r>
              <a:rPr lang="en-US" sz="1800" dirty="0" smtClean="0">
                <a:latin typeface="Arial"/>
                <a:cs typeface="Arial"/>
              </a:rPr>
              <a:t>- </a:t>
            </a:r>
            <a:r>
              <a:rPr lang="en-US" sz="1800" i="1" dirty="0" smtClean="0">
                <a:latin typeface="Arial"/>
                <a:cs typeface="Arial"/>
              </a:rPr>
              <a:t>communication strategies that can help you say no when you are urged to take part in behaviors that are unsafe or unhealthful, or go against your values.</a:t>
            </a:r>
          </a:p>
          <a:p>
            <a:r>
              <a:rPr lang="en-US" sz="1800" b="1" u="sng" dirty="0" smtClean="0">
                <a:solidFill>
                  <a:srgbClr val="FF6600"/>
                </a:solidFill>
                <a:latin typeface="Arial"/>
                <a:cs typeface="Arial"/>
              </a:rPr>
              <a:t>Conflict Resolution</a:t>
            </a:r>
            <a:r>
              <a:rPr lang="en-US" sz="1800" dirty="0" smtClean="0">
                <a:latin typeface="Arial"/>
                <a:cs typeface="Arial"/>
              </a:rPr>
              <a:t>- </a:t>
            </a:r>
            <a:r>
              <a:rPr lang="en-US" sz="1800" i="1" dirty="0" smtClean="0">
                <a:latin typeface="Arial"/>
                <a:cs typeface="Arial"/>
              </a:rPr>
              <a:t>the process of ending a conflict through cooperation and problem solving.</a:t>
            </a:r>
          </a:p>
          <a:p>
            <a:endParaRPr lang="th-TH" dirty="0"/>
          </a:p>
        </p:txBody>
      </p:sp>
      <p:sp>
        <p:nvSpPr>
          <p:cNvPr id="4" name="Slide Number Placeholder 3"/>
          <p:cNvSpPr>
            <a:spLocks noGrp="1"/>
          </p:cNvSpPr>
          <p:nvPr>
            <p:ph type="sldNum" sz="quarter" idx="10"/>
          </p:nvPr>
        </p:nvSpPr>
        <p:spPr/>
        <p:txBody>
          <a:bodyPr/>
          <a:lstStyle/>
          <a:p>
            <a:fld id="{1A4CAF9E-3EDB-4631-92C8-8DB189E71A25}" type="slidenum">
              <a:rPr lang="th-TH" smtClean="0"/>
              <a:t>6</a:t>
            </a:fld>
            <a:endParaRPr lang="th-TH"/>
          </a:p>
        </p:txBody>
      </p:sp>
    </p:spTree>
    <p:extLst>
      <p:ext uri="{BB962C8B-B14F-4D97-AF65-F5344CB8AC3E}">
        <p14:creationId xmlns:p14="http://schemas.microsoft.com/office/powerpoint/2010/main" val="428466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1A4CAF9E-3EDB-4631-92C8-8DB189E71A25}" type="slidenum">
              <a:rPr lang="th-TH" smtClean="0"/>
              <a:t>8</a:t>
            </a:fld>
            <a:endParaRPr lang="th-TH"/>
          </a:p>
        </p:txBody>
      </p:sp>
    </p:spTree>
    <p:extLst>
      <p:ext uri="{BB962C8B-B14F-4D97-AF65-F5344CB8AC3E}">
        <p14:creationId xmlns:p14="http://schemas.microsoft.com/office/powerpoint/2010/main" val="51249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a:t>
            </a:r>
            <a:r>
              <a:rPr lang="en-US" baseline="0" dirty="0" smtClean="0"/>
              <a:t> wise decision is key to protecting your health. The DECIDE process  can help you make difficult decision. This process teach you to identify your alternatives, think about the possible out comes of a decision, and consider your values. You values are the standards and beliefs that are most important to you</a:t>
            </a:r>
          </a:p>
        </p:txBody>
      </p:sp>
      <p:sp>
        <p:nvSpPr>
          <p:cNvPr id="4" name="Slide Number Placeholder 3"/>
          <p:cNvSpPr>
            <a:spLocks noGrp="1"/>
          </p:cNvSpPr>
          <p:nvPr>
            <p:ph type="sldNum" sz="quarter" idx="10"/>
          </p:nvPr>
        </p:nvSpPr>
        <p:spPr/>
        <p:txBody>
          <a:bodyPr/>
          <a:lstStyle/>
          <a:p>
            <a:fld id="{1A4CAF9E-3EDB-4631-92C8-8DB189E71A25}" type="slidenum">
              <a:rPr lang="th-TH" smtClean="0"/>
              <a:t>9</a:t>
            </a:fld>
            <a:endParaRPr lang="th-TH"/>
          </a:p>
        </p:txBody>
      </p:sp>
    </p:spTree>
    <p:extLst>
      <p:ext uri="{BB962C8B-B14F-4D97-AF65-F5344CB8AC3E}">
        <p14:creationId xmlns:p14="http://schemas.microsoft.com/office/powerpoint/2010/main" val="293783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latin typeface="Arial"/>
                <a:cs typeface="Arial"/>
              </a:rPr>
              <a:t>We make decisions everyday.</a:t>
            </a:r>
            <a:r>
              <a:rPr lang="en-US" sz="1800" baseline="0" dirty="0" smtClean="0">
                <a:latin typeface="Arial"/>
                <a:cs typeface="Arial"/>
              </a:rPr>
              <a:t> </a:t>
            </a:r>
            <a:r>
              <a:rPr lang="en-US" sz="1800" dirty="0" smtClean="0">
                <a:latin typeface="Arial"/>
                <a:cs typeface="Arial"/>
              </a:rPr>
              <a:t>Some are small, some are life changing.</a:t>
            </a:r>
            <a:r>
              <a:rPr lang="en-US" sz="1800" baseline="0" dirty="0" smtClean="0">
                <a:latin typeface="Arial"/>
                <a:cs typeface="Arial"/>
              </a:rPr>
              <a:t> </a:t>
            </a:r>
            <a:endParaRPr lang="th-TH" dirty="0"/>
          </a:p>
        </p:txBody>
      </p:sp>
      <p:sp>
        <p:nvSpPr>
          <p:cNvPr id="4" name="Slide Number Placeholder 3"/>
          <p:cNvSpPr>
            <a:spLocks noGrp="1"/>
          </p:cNvSpPr>
          <p:nvPr>
            <p:ph type="sldNum" sz="quarter" idx="10"/>
          </p:nvPr>
        </p:nvSpPr>
        <p:spPr/>
        <p:txBody>
          <a:bodyPr/>
          <a:lstStyle/>
          <a:p>
            <a:fld id="{1A4CAF9E-3EDB-4631-92C8-8DB189E71A25}" type="slidenum">
              <a:rPr lang="th-TH" smtClean="0"/>
              <a:t>10</a:t>
            </a:fld>
            <a:endParaRPr lang="th-TH"/>
          </a:p>
        </p:txBody>
      </p:sp>
    </p:spTree>
    <p:extLst>
      <p:ext uri="{BB962C8B-B14F-4D97-AF65-F5344CB8AC3E}">
        <p14:creationId xmlns:p14="http://schemas.microsoft.com/office/powerpoint/2010/main" val="2029369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07D8D24-C127-4F98-B463-1D28989498F4}" type="datetime1">
              <a:rPr lang="en-US" smtClean="0"/>
              <a:pPr/>
              <a:t>9/22/2014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2DD1C59-B8FB-4BC6-84FE-FD700C7CFC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2C8E9A-7BD1-C149-A900-5A7761828AA3}" type="datetimeFigureOut">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0FD38-4DEA-C04B-AD7B-90718C54E29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2C8E9A-7BD1-C149-A900-5A7761828AA3}" type="datetimeFigureOut">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0FD38-4DEA-C04B-AD7B-90718C54E29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2C8E9A-7BD1-C149-A900-5A7761828AA3}" type="datetimeFigureOut">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0FD38-4DEA-C04B-AD7B-90718C54E29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A6DB27C-A513-4C42-B94B-53B99CD8A008}" type="datetime1">
              <a:rPr lang="en-US" smtClean="0"/>
              <a:pPr/>
              <a:t>9/22/2014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D1C59-B8FB-4BC6-84FE-FD700C7CFC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52C8E9A-7BD1-C149-A900-5A7761828AA3}" type="datetimeFigureOut">
              <a:rPr lang="en-US" smtClean="0"/>
              <a:pPr/>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0FD38-4DEA-C04B-AD7B-90718C54E29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52C8E9A-7BD1-C149-A900-5A7761828AA3}" type="datetimeFigureOut">
              <a:rPr lang="en-US" smtClean="0"/>
              <a:pPr/>
              <a:t>9/22/2014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D0FD38-4DEA-C04B-AD7B-90718C54E29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52C8E9A-7BD1-C149-A900-5A7761828AA3}" type="datetimeFigureOut">
              <a:rPr lang="en-US" smtClean="0"/>
              <a:pPr/>
              <a:t>9/22/2014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D0FD38-4DEA-C04B-AD7B-90718C54E29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C8E9A-7BD1-C149-A900-5A7761828AA3}" type="datetimeFigureOut">
              <a:rPr lang="en-US" smtClean="0"/>
              <a:pPr/>
              <a:t>9/22/2014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D0FD38-4DEA-C04B-AD7B-90718C54E29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52C8E9A-7BD1-C149-A900-5A7761828AA3}" type="datetimeFigureOut">
              <a:rPr lang="en-US" smtClean="0"/>
              <a:pPr/>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0FD38-4DEA-C04B-AD7B-90718C54E29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52C8E9A-7BD1-C149-A900-5A7761828AA3}" type="datetimeFigureOut">
              <a:rPr lang="en-US" smtClean="0"/>
              <a:pPr/>
              <a:t>9/22/2014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AD0FD38-4DEA-C04B-AD7B-90718C54E29F}"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52C8E9A-7BD1-C149-A900-5A7761828AA3}" type="datetimeFigureOut">
              <a:rPr lang="en-US" smtClean="0"/>
              <a:pPr/>
              <a:t>9/22/2014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AD0FD38-4DEA-C04B-AD7B-90718C54E29F}"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a:cs typeface="Arial"/>
              </a:rPr>
              <a:t>Lesson 2</a:t>
            </a:r>
            <a:endParaRPr lang="en-US" dirty="0">
              <a:latin typeface="Arial"/>
              <a:cs typeface="Arial"/>
            </a:endParaRPr>
          </a:p>
        </p:txBody>
      </p:sp>
      <p:sp>
        <p:nvSpPr>
          <p:cNvPr id="3" name="Subtitle 2"/>
          <p:cNvSpPr>
            <a:spLocks noGrp="1"/>
          </p:cNvSpPr>
          <p:nvPr>
            <p:ph type="subTitle" idx="1"/>
          </p:nvPr>
        </p:nvSpPr>
        <p:spPr>
          <a:xfrm>
            <a:off x="533400" y="3200400"/>
            <a:ext cx="7854696" cy="2214282"/>
          </a:xfrm>
        </p:spPr>
        <p:txBody>
          <a:bodyPr>
            <a:normAutofit lnSpcReduction="10000"/>
          </a:bodyPr>
          <a:lstStyle/>
          <a:p>
            <a:r>
              <a:rPr lang="en-US" sz="3200" dirty="0" smtClean="0">
                <a:solidFill>
                  <a:srgbClr val="FFFF00"/>
                </a:solidFill>
                <a:effectLst>
                  <a:outerShdw blurRad="50800" dist="38100" dir="2700000" algn="tl" rotWithShape="0">
                    <a:srgbClr val="000000">
                      <a:alpha val="43000"/>
                    </a:srgbClr>
                  </a:outerShdw>
                </a:effectLst>
                <a:latin typeface="Arial"/>
                <a:cs typeface="Arial"/>
              </a:rPr>
              <a:t>Taking Responsibility for Your Health</a:t>
            </a:r>
          </a:p>
          <a:p>
            <a:endParaRPr lang="en-US" sz="3200" dirty="0" smtClean="0">
              <a:effectLst>
                <a:outerShdw blurRad="50800" dist="38100" dir="2700000" algn="tl" rotWithShape="0">
                  <a:srgbClr val="000000">
                    <a:alpha val="43000"/>
                  </a:srgbClr>
                </a:outerShdw>
              </a:effectLst>
              <a:latin typeface="Arial"/>
              <a:cs typeface="Arial"/>
            </a:endParaRPr>
          </a:p>
          <a:p>
            <a:pPr algn="l"/>
            <a:r>
              <a:rPr lang="en-US" sz="3200" dirty="0" smtClean="0">
                <a:effectLst>
                  <a:outerShdw blurRad="50800" dist="38100" dir="2700000" algn="tl" rotWithShape="0">
                    <a:srgbClr val="000000">
                      <a:alpha val="43000"/>
                    </a:srgbClr>
                  </a:outerShdw>
                </a:effectLst>
                <a:latin typeface="Arial"/>
                <a:cs typeface="Arial"/>
              </a:rPr>
              <a:t>Part 1: Building Health Skills</a:t>
            </a:r>
          </a:p>
          <a:p>
            <a:pPr algn="l"/>
            <a:r>
              <a:rPr lang="en-US" sz="3200" dirty="0" smtClean="0">
                <a:effectLst>
                  <a:outerShdw blurRad="50800" dist="38100" dir="2700000" algn="tl" rotWithShape="0">
                    <a:srgbClr val="000000">
                      <a:alpha val="43000"/>
                    </a:srgbClr>
                  </a:outerShdw>
                </a:effectLst>
                <a:latin typeface="Arial"/>
                <a:cs typeface="Arial"/>
              </a:rPr>
              <a:t>Part 2: Being a Wise Health Consumer </a:t>
            </a:r>
            <a:endParaRPr lang="en-US" sz="3200" dirty="0">
              <a:effectLst>
                <a:outerShdw blurRad="50800" dist="38100" dir="2700000" algn="tl" rotWithShape="0">
                  <a:srgbClr val="000000">
                    <a:alpha val="43000"/>
                  </a:srgbClr>
                </a:outerShdw>
              </a:effectLst>
              <a:latin typeface="Arial"/>
              <a:cs typeface="Arial"/>
            </a:endParaRPr>
          </a:p>
        </p:txBody>
      </p:sp>
      <p:sp>
        <p:nvSpPr>
          <p:cNvPr id="4" name="Rectangle 3"/>
          <p:cNvSpPr/>
          <p:nvPr/>
        </p:nvSpPr>
        <p:spPr>
          <a:xfrm>
            <a:off x="436125" y="4268631"/>
            <a:ext cx="5360894" cy="5020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h-TH"/>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50800" dist="38100" dir="2700000" algn="tl" rotWithShape="0">
                    <a:srgbClr val="000000">
                      <a:alpha val="43000"/>
                    </a:srgbClr>
                  </a:outerShdw>
                </a:effectLst>
                <a:latin typeface="Arial"/>
                <a:cs typeface="Arial"/>
              </a:rPr>
              <a:t>#4 – Making Decision</a:t>
            </a:r>
            <a:endParaRPr lang="en-US" dirty="0">
              <a:latin typeface="Arial"/>
              <a:cs typeface="Arial"/>
            </a:endParaRPr>
          </a:p>
        </p:txBody>
      </p:sp>
      <p:sp>
        <p:nvSpPr>
          <p:cNvPr id="4" name="Content Placeholder 3"/>
          <p:cNvSpPr>
            <a:spLocks noGrp="1"/>
          </p:cNvSpPr>
          <p:nvPr>
            <p:ph idx="1"/>
          </p:nvPr>
        </p:nvSpPr>
        <p:spPr/>
        <p:txBody>
          <a:bodyPr/>
          <a:lstStyle/>
          <a:p>
            <a:r>
              <a:rPr lang="en-US" b="1" u="sng" dirty="0" smtClean="0">
                <a:solidFill>
                  <a:srgbClr val="FFC000"/>
                </a:solidFill>
                <a:latin typeface="Arial" panose="020B0604020202020204" pitchFamily="34" charset="0"/>
              </a:rPr>
              <a:t>DECIDE process</a:t>
            </a:r>
            <a:endParaRPr lang="en-US" dirty="0">
              <a:solidFill>
                <a:srgbClr val="FFFFFF"/>
              </a:solidFill>
              <a:latin typeface="Arial" panose="020B0604020202020204" pitchFamily="34" charset="0"/>
            </a:endParaRPr>
          </a:p>
          <a:p>
            <a:endParaRPr lang="th-TH" dirty="0"/>
          </a:p>
        </p:txBody>
      </p:sp>
      <p:pic>
        <p:nvPicPr>
          <p:cNvPr id="5" name="Picture 4"/>
          <p:cNvPicPr>
            <a:picLocks noChangeAspect="1"/>
          </p:cNvPicPr>
          <p:nvPr/>
        </p:nvPicPr>
        <p:blipFill rotWithShape="1">
          <a:blip r:embed="rId3"/>
          <a:srcRect l="58239" t="13692" r="5178" b="9186"/>
          <a:stretch/>
        </p:blipFill>
        <p:spPr>
          <a:xfrm>
            <a:off x="4977639" y="2614481"/>
            <a:ext cx="3234375" cy="38334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8779" t="11539" r="48108" b="8894"/>
          <a:stretch/>
        </p:blipFill>
        <p:spPr>
          <a:xfrm>
            <a:off x="808383" y="2614481"/>
            <a:ext cx="3694470" cy="3833446"/>
          </a:xfrm>
          <a:prstGeom prst="rect">
            <a:avLst/>
          </a:prstGeom>
          <a:ln>
            <a:noFill/>
          </a:ln>
          <a:effectLst>
            <a:outerShdw blurRad="292100" dist="139700" dir="2700000" algn="tl" rotWithShape="0">
              <a:srgbClr val="333333">
                <a:alpha val="65000"/>
              </a:srgbClr>
            </a:outerShdw>
          </a:effectLst>
        </p:spPr>
      </p:pic>
      <p:pic>
        <p:nvPicPr>
          <p:cNvPr id="7" name="Content Placeholder 3" descr="finger"/>
          <p:cNvPicPr>
            <a:picLocks noChangeAspect="1"/>
          </p:cNvPicPr>
          <p:nvPr/>
        </p:nvPicPr>
        <p:blipFill>
          <a:blip r:embed="rId5"/>
          <a:srcRect l="-1906" r="-1624"/>
          <a:stretch>
            <a:fillRect/>
          </a:stretch>
        </p:blipFill>
        <p:spPr>
          <a:xfrm>
            <a:off x="7315200" y="949888"/>
            <a:ext cx="1371600" cy="1422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863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50800" dist="38100" dir="2700000" algn="tl" rotWithShape="0">
                    <a:srgbClr val="000000">
                      <a:alpha val="43000"/>
                    </a:srgbClr>
                  </a:outerShdw>
                </a:effectLst>
                <a:latin typeface="Arial"/>
                <a:cs typeface="Arial"/>
              </a:rPr>
              <a:t>#5 – Goal Setting</a:t>
            </a:r>
            <a:endParaRPr lang="en-US" dirty="0">
              <a:latin typeface="Arial"/>
              <a:cs typeface="Arial"/>
            </a:endParaRPr>
          </a:p>
        </p:txBody>
      </p:sp>
      <p:sp>
        <p:nvSpPr>
          <p:cNvPr id="6" name="Content Placeholder 3"/>
          <p:cNvSpPr>
            <a:spLocks noGrp="1"/>
          </p:cNvSpPr>
          <p:nvPr>
            <p:ph idx="1"/>
          </p:nvPr>
        </p:nvSpPr>
        <p:spPr>
          <a:xfrm>
            <a:off x="457200" y="1935480"/>
            <a:ext cx="8229600" cy="4389120"/>
          </a:xfrm>
        </p:spPr>
        <p:txBody>
          <a:bodyPr>
            <a:normAutofit fontScale="92500" lnSpcReduction="20000"/>
          </a:bodyPr>
          <a:lstStyle/>
          <a:p>
            <a:pPr>
              <a:buSzPts val="2300"/>
              <a:buFont typeface="Wingdings 2" panose="05020102010507070707" pitchFamily="18" charset="2"/>
              <a:buChar char=""/>
            </a:pPr>
            <a:r>
              <a:rPr lang="en-US" sz="2800" b="1" u="sng" dirty="0">
                <a:solidFill>
                  <a:srgbClr val="FFC000"/>
                </a:solidFill>
                <a:latin typeface="Arial" panose="020B0604020202020204" pitchFamily="34" charset="0"/>
              </a:rPr>
              <a:t>Goals</a:t>
            </a:r>
            <a:r>
              <a:rPr lang="en-US" sz="2800" dirty="0">
                <a:solidFill>
                  <a:srgbClr val="FFC000"/>
                </a:solidFill>
                <a:latin typeface="Arial" panose="020B0604020202020204" pitchFamily="34" charset="0"/>
              </a:rPr>
              <a:t>-</a:t>
            </a:r>
            <a:r>
              <a:rPr lang="en-US" sz="2800" dirty="0">
                <a:solidFill>
                  <a:srgbClr val="FFFFFF"/>
                </a:solidFill>
                <a:latin typeface="Arial" panose="020B0604020202020204" pitchFamily="34" charset="0"/>
              </a:rPr>
              <a:t> </a:t>
            </a:r>
            <a:r>
              <a:rPr lang="en-US" sz="2800" i="1" dirty="0">
                <a:solidFill>
                  <a:srgbClr val="FFFFFF"/>
                </a:solidFill>
                <a:latin typeface="Arial" panose="020B0604020202020204" pitchFamily="34" charset="0"/>
              </a:rPr>
              <a:t>those things you aim for that take planning and </a:t>
            </a:r>
            <a:r>
              <a:rPr lang="en-US" sz="2800" i="1" dirty="0" smtClean="0">
                <a:solidFill>
                  <a:srgbClr val="FFFFFF"/>
                </a:solidFill>
                <a:latin typeface="Arial" panose="020B0604020202020204" pitchFamily="34" charset="0"/>
              </a:rPr>
              <a:t>work. </a:t>
            </a:r>
            <a:r>
              <a:rPr lang="en-US" sz="2800" dirty="0" smtClean="0">
                <a:solidFill>
                  <a:srgbClr val="FFFFFF"/>
                </a:solidFill>
                <a:latin typeface="Arial" panose="020B0604020202020204" pitchFamily="34" charset="0"/>
              </a:rPr>
              <a:t>This </a:t>
            </a:r>
            <a:r>
              <a:rPr lang="en-US" sz="2800" dirty="0">
                <a:solidFill>
                  <a:srgbClr val="FFFFFF"/>
                </a:solidFill>
                <a:latin typeface="Arial" panose="020B0604020202020204" pitchFamily="34" charset="0"/>
              </a:rPr>
              <a:t>is how we plan for the future and reach our potential</a:t>
            </a:r>
            <a:r>
              <a:rPr lang="en-US" sz="2800" dirty="0" smtClean="0">
                <a:solidFill>
                  <a:srgbClr val="FFFFFF"/>
                </a:solidFill>
                <a:latin typeface="Arial" panose="020B0604020202020204" pitchFamily="34" charset="0"/>
              </a:rPr>
              <a:t>.</a:t>
            </a:r>
            <a:endParaRPr lang="en-US" sz="2800" dirty="0">
              <a:solidFill>
                <a:srgbClr val="FFFFFF"/>
              </a:solidFill>
              <a:latin typeface="Arial" panose="020B0604020202020204" pitchFamily="34" charset="0"/>
            </a:endParaRPr>
          </a:p>
          <a:p>
            <a:pPr>
              <a:buSzPts val="2300"/>
              <a:buFont typeface="Wingdings 2" panose="05020102010507070707" pitchFamily="18" charset="2"/>
              <a:buChar char=""/>
            </a:pPr>
            <a:r>
              <a:rPr lang="en-US" sz="2800" b="1" u="sng" dirty="0">
                <a:solidFill>
                  <a:srgbClr val="FFC000"/>
                </a:solidFill>
                <a:latin typeface="Arial" panose="020B0604020202020204" pitchFamily="34" charset="0"/>
              </a:rPr>
              <a:t>Short-term goals</a:t>
            </a:r>
            <a:r>
              <a:rPr lang="en-US" sz="2800" dirty="0">
                <a:solidFill>
                  <a:srgbClr val="FFC000"/>
                </a:solidFill>
                <a:latin typeface="Arial" panose="020B0604020202020204" pitchFamily="34" charset="0"/>
              </a:rPr>
              <a:t>- </a:t>
            </a:r>
            <a:r>
              <a:rPr lang="en-US" sz="2800" i="1" dirty="0">
                <a:solidFill>
                  <a:srgbClr val="FFFFFF"/>
                </a:solidFill>
                <a:latin typeface="Arial" panose="020B0604020202020204" pitchFamily="34" charset="0"/>
              </a:rPr>
              <a:t>a goal you can reach in a short amount of time.</a:t>
            </a:r>
          </a:p>
          <a:p>
            <a:pPr lvl="1">
              <a:buSzPts val="1800"/>
              <a:buFont typeface="Wingdings 2" panose="05020102010507070707" pitchFamily="18" charset="2"/>
              <a:buChar char=""/>
            </a:pPr>
            <a:r>
              <a:rPr lang="en-US" dirty="0">
                <a:solidFill>
                  <a:srgbClr val="FFFFFF"/>
                </a:solidFill>
                <a:latin typeface="Arial" panose="020B0604020202020204" pitchFamily="34" charset="0"/>
              </a:rPr>
              <a:t>Finishing a paper by Friday, eating healthy this week, etc.</a:t>
            </a:r>
          </a:p>
          <a:p>
            <a:pPr>
              <a:buSzPts val="2300"/>
              <a:buFont typeface="Wingdings 2" panose="05020102010507070707" pitchFamily="18" charset="2"/>
              <a:buChar char=""/>
            </a:pPr>
            <a:r>
              <a:rPr lang="en-US" sz="2800" b="1" u="sng" dirty="0">
                <a:solidFill>
                  <a:srgbClr val="FFC000"/>
                </a:solidFill>
                <a:latin typeface="Arial" panose="020B0604020202020204" pitchFamily="34" charset="0"/>
              </a:rPr>
              <a:t>Long-term goals</a:t>
            </a:r>
            <a:r>
              <a:rPr lang="en-US" sz="2800" dirty="0">
                <a:solidFill>
                  <a:srgbClr val="FFC000"/>
                </a:solidFill>
                <a:latin typeface="Arial" panose="020B0604020202020204" pitchFamily="34" charset="0"/>
              </a:rPr>
              <a:t>- </a:t>
            </a:r>
            <a:r>
              <a:rPr lang="en-US" sz="2800" i="1" dirty="0">
                <a:solidFill>
                  <a:srgbClr val="FFFFFF"/>
                </a:solidFill>
                <a:latin typeface="Arial" panose="020B0604020202020204" pitchFamily="34" charset="0"/>
              </a:rPr>
              <a:t>a goal that you plan to reach over an extended period of time</a:t>
            </a:r>
            <a:r>
              <a:rPr lang="en-US" sz="2800" dirty="0">
                <a:solidFill>
                  <a:srgbClr val="FFFFFF"/>
                </a:solidFill>
                <a:latin typeface="Arial" panose="020B0604020202020204" pitchFamily="34" charset="0"/>
              </a:rPr>
              <a:t>.</a:t>
            </a:r>
          </a:p>
          <a:p>
            <a:pPr lvl="1">
              <a:buSzPts val="1800"/>
              <a:buFont typeface="Wingdings 2" panose="05020102010507070707" pitchFamily="18" charset="2"/>
              <a:buChar char=""/>
            </a:pPr>
            <a:r>
              <a:rPr lang="en-US" dirty="0">
                <a:solidFill>
                  <a:srgbClr val="FFFFFF"/>
                </a:solidFill>
                <a:latin typeface="Arial" panose="020B0604020202020204" pitchFamily="34" charset="0"/>
              </a:rPr>
              <a:t>Examples: Graduate from HS, go to college, save $$ for a trip, etc.</a:t>
            </a:r>
          </a:p>
          <a:p>
            <a:pPr>
              <a:buSzPts val="2300"/>
              <a:buFont typeface="Wingdings 2" panose="05020102010507070707" pitchFamily="18" charset="2"/>
              <a:buChar char=""/>
            </a:pPr>
            <a:r>
              <a:rPr lang="en-US" sz="2800" b="1" u="sng" dirty="0">
                <a:solidFill>
                  <a:srgbClr val="FFC000"/>
                </a:solidFill>
                <a:latin typeface="Arial" panose="020B0604020202020204" pitchFamily="34" charset="0"/>
              </a:rPr>
              <a:t>Action Plan</a:t>
            </a:r>
            <a:r>
              <a:rPr lang="en-US" sz="2800" dirty="0">
                <a:solidFill>
                  <a:srgbClr val="FFC000"/>
                </a:solidFill>
                <a:latin typeface="Arial" panose="020B0604020202020204" pitchFamily="34" charset="0"/>
              </a:rPr>
              <a:t>- </a:t>
            </a:r>
            <a:r>
              <a:rPr lang="en-US" sz="2800" i="1" dirty="0">
                <a:solidFill>
                  <a:srgbClr val="FFFFFF"/>
                </a:solidFill>
                <a:latin typeface="Arial" panose="020B0604020202020204" pitchFamily="34" charset="0"/>
              </a:rPr>
              <a:t>A multistep strategy to identify and achieve your goals.</a:t>
            </a:r>
          </a:p>
        </p:txBody>
      </p:sp>
      <p:pic>
        <p:nvPicPr>
          <p:cNvPr id="7" name="Picture 6" descr="goal"/>
          <p:cNvPicPr>
            <a:picLocks noChangeAspect="1"/>
          </p:cNvPicPr>
          <p:nvPr/>
        </p:nvPicPr>
        <p:blipFill>
          <a:blip r:embed="rId3"/>
          <a:stretch>
            <a:fillRect/>
          </a:stretch>
        </p:blipFill>
        <p:spPr>
          <a:xfrm>
            <a:off x="6659154" y="460053"/>
            <a:ext cx="1351764" cy="1166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0366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outerShdw blurRad="50800" dist="38100" dir="2700000" algn="tl" rotWithShape="0">
                    <a:srgbClr val="000000">
                      <a:alpha val="43000"/>
                    </a:srgbClr>
                  </a:outerShdw>
                </a:effectLst>
                <a:latin typeface="Arial"/>
                <a:cs typeface="Arial"/>
              </a:rPr>
              <a:t>Making the Connection…</a:t>
            </a:r>
            <a:endParaRPr lang="en-US" dirty="0">
              <a:effectLst>
                <a:outerShdw blurRad="50800" dist="38100" dir="2700000" algn="tl" rotWithShape="0">
                  <a:srgbClr val="000000">
                    <a:alpha val="43000"/>
                  </a:srgbClr>
                </a:outerShdw>
              </a:effectLst>
              <a:latin typeface="Arial"/>
              <a:cs typeface="Arial"/>
            </a:endParaRPr>
          </a:p>
        </p:txBody>
      </p:sp>
      <p:pic>
        <p:nvPicPr>
          <p:cNvPr id="4" name="Goal Setting Miracl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2625" y="1935163"/>
            <a:ext cx="7778750" cy="43894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outerShdw blurRad="50800" dist="38100" dir="2700000" algn="tl" rotWithShape="0">
                    <a:srgbClr val="000000">
                      <a:alpha val="43000"/>
                    </a:srgbClr>
                  </a:outerShdw>
                </a:effectLst>
                <a:latin typeface="Arial"/>
                <a:cs typeface="Arial"/>
              </a:rPr>
              <a:t>Create a New Path…</a:t>
            </a:r>
            <a:endParaRPr lang="en-US" dirty="0">
              <a:effectLst>
                <a:outerShdw blurRad="50800" dist="38100" dir="2700000" algn="tl" rotWithShape="0">
                  <a:srgbClr val="000000">
                    <a:alpha val="43000"/>
                  </a:srgbClr>
                </a:outerShdw>
              </a:effectLst>
              <a:latin typeface="Arial"/>
              <a:cs typeface="Arial"/>
            </a:endParaRPr>
          </a:p>
        </p:txBody>
      </p:sp>
      <p:pic>
        <p:nvPicPr>
          <p:cNvPr id="5" name="The Elusive Connec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9925" y="1935163"/>
            <a:ext cx="7804150" cy="43894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effectLst>
                  <a:outerShdw blurRad="50800" dist="38100" dir="2700000" algn="tl" rotWithShape="0">
                    <a:srgbClr val="000000">
                      <a:alpha val="43000"/>
                    </a:srgbClr>
                  </a:outerShdw>
                </a:effectLst>
                <a:latin typeface="Arial"/>
                <a:cs typeface="Arial"/>
              </a:rPr>
              <a:t>#6 – Practicing Healthful Behaviors</a:t>
            </a:r>
            <a:endParaRPr lang="en-US" sz="4000" dirty="0">
              <a:latin typeface="Arial"/>
              <a:cs typeface="Arial"/>
            </a:endParaRPr>
          </a:p>
        </p:txBody>
      </p:sp>
      <p:sp>
        <p:nvSpPr>
          <p:cNvPr id="3" name="Content Placeholder 2"/>
          <p:cNvSpPr>
            <a:spLocks noGrp="1"/>
          </p:cNvSpPr>
          <p:nvPr>
            <p:ph idx="1"/>
          </p:nvPr>
        </p:nvSpPr>
        <p:spPr>
          <a:xfrm>
            <a:off x="457200" y="1818750"/>
            <a:ext cx="8229600" cy="4389120"/>
          </a:xfrm>
        </p:spPr>
        <p:txBody>
          <a:bodyPr/>
          <a:lstStyle/>
          <a:p>
            <a:r>
              <a:rPr lang="en-US" dirty="0" smtClean="0">
                <a:latin typeface="Arial"/>
                <a:cs typeface="Arial"/>
              </a:rPr>
              <a:t>Develop strategies for maintaining healthy behaviors and reducing risk behavior.</a:t>
            </a:r>
          </a:p>
          <a:p>
            <a:r>
              <a:rPr lang="en-US" dirty="0" smtClean="0">
                <a:latin typeface="Arial"/>
                <a:cs typeface="Arial"/>
              </a:rPr>
              <a:t>Practice new behavior repeatedly until it becomes a habit.</a:t>
            </a:r>
            <a:endParaRPr lang="en-US" dirty="0">
              <a:latin typeface="Arial"/>
              <a:cs typeface="Arial"/>
            </a:endParaRPr>
          </a:p>
        </p:txBody>
      </p:sp>
      <p:grpSp>
        <p:nvGrpSpPr>
          <p:cNvPr id="32" name="Group 31"/>
          <p:cNvGrpSpPr/>
          <p:nvPr/>
        </p:nvGrpSpPr>
        <p:grpSpPr>
          <a:xfrm>
            <a:off x="4543421" y="3335700"/>
            <a:ext cx="4143379" cy="3253139"/>
            <a:chOff x="4292409" y="1853135"/>
            <a:chExt cx="4143379" cy="3253139"/>
          </a:xfrm>
        </p:grpSpPr>
        <p:sp>
          <p:nvSpPr>
            <p:cNvPr id="33" name="Rectangle 18"/>
            <p:cNvSpPr>
              <a:spLocks noChangeArrowheads="1"/>
            </p:cNvSpPr>
            <p:nvPr/>
          </p:nvSpPr>
          <p:spPr bwMode="auto">
            <a:xfrm>
              <a:off x="4292413" y="4695112"/>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4" name="Rectangle 15"/>
            <p:cNvSpPr>
              <a:spLocks noChangeArrowheads="1"/>
            </p:cNvSpPr>
            <p:nvPr/>
          </p:nvSpPr>
          <p:spPr bwMode="auto">
            <a:xfrm>
              <a:off x="4292409" y="4286505"/>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FF0000"/>
                  </a:solidFill>
                  <a:latin typeface="Arial"/>
                  <a:cs typeface="Arial"/>
                </a:rPr>
                <a:t>Practicing Healthful Behaviors</a:t>
              </a:r>
              <a:endParaRPr lang="en-US" sz="2000" b="1" dirty="0">
                <a:solidFill>
                  <a:srgbClr val="FF0000"/>
                </a:solidFill>
                <a:latin typeface="Arial"/>
                <a:cs typeface="Arial"/>
              </a:endParaRPr>
            </a:p>
          </p:txBody>
        </p:sp>
        <p:sp>
          <p:nvSpPr>
            <p:cNvPr id="35" name="Rectangle 14"/>
            <p:cNvSpPr>
              <a:spLocks noChangeArrowheads="1"/>
            </p:cNvSpPr>
            <p:nvPr/>
          </p:nvSpPr>
          <p:spPr bwMode="auto">
            <a:xfrm>
              <a:off x="4292413" y="3886937"/>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Goal Setting</a:t>
              </a:r>
            </a:p>
            <a:p>
              <a:pPr>
                <a:lnSpc>
                  <a:spcPct val="105000"/>
                </a:lnSpc>
                <a:spcBef>
                  <a:spcPct val="30000"/>
                </a:spcBef>
              </a:pPr>
              <a:endParaRPr lang="en-US" sz="2000" b="1" dirty="0">
                <a:solidFill>
                  <a:srgbClr val="292929"/>
                </a:solidFill>
                <a:latin typeface="Arial"/>
                <a:cs typeface="Arial"/>
              </a:endParaRPr>
            </a:p>
          </p:txBody>
        </p:sp>
        <p:sp>
          <p:nvSpPr>
            <p:cNvPr id="36" name="Rectangle 13"/>
            <p:cNvSpPr>
              <a:spLocks noChangeArrowheads="1"/>
            </p:cNvSpPr>
            <p:nvPr/>
          </p:nvSpPr>
          <p:spPr bwMode="auto">
            <a:xfrm>
              <a:off x="4292410" y="3475774"/>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Making Decision</a:t>
              </a:r>
              <a:endParaRPr lang="en-US" sz="2000" b="1" dirty="0">
                <a:solidFill>
                  <a:srgbClr val="292929"/>
                </a:solidFill>
                <a:latin typeface="Arial"/>
                <a:cs typeface="Arial"/>
              </a:endParaRPr>
            </a:p>
          </p:txBody>
        </p:sp>
        <p:sp>
          <p:nvSpPr>
            <p:cNvPr id="37" name="Rectangle 12"/>
            <p:cNvSpPr>
              <a:spLocks noChangeArrowheads="1"/>
            </p:cNvSpPr>
            <p:nvPr/>
          </p:nvSpPr>
          <p:spPr bwMode="auto">
            <a:xfrm>
              <a:off x="4292413" y="3075029"/>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8" name="Rectangle 11"/>
            <p:cNvSpPr>
              <a:spLocks noChangeArrowheads="1"/>
            </p:cNvSpPr>
            <p:nvPr/>
          </p:nvSpPr>
          <p:spPr bwMode="auto">
            <a:xfrm>
              <a:off x="4292412" y="2675460"/>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Accessing Information</a:t>
              </a:r>
            </a:p>
            <a:p>
              <a:pPr>
                <a:lnSpc>
                  <a:spcPct val="105000"/>
                </a:lnSpc>
                <a:spcBef>
                  <a:spcPct val="30000"/>
                </a:spcBef>
              </a:pPr>
              <a:r>
                <a:rPr lang="en-US" sz="2000" b="1" dirty="0">
                  <a:solidFill>
                    <a:schemeClr val="bg1"/>
                  </a:solidFill>
                  <a:latin typeface="Arial"/>
                  <a:cs typeface="Arial"/>
                </a:rPr>
                <a:t>Communication</a:t>
              </a: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r>
                <a:rPr lang="en-US" sz="2000" b="1" dirty="0" smtClean="0">
                  <a:solidFill>
                    <a:srgbClr val="292929"/>
                  </a:solidFill>
                  <a:latin typeface="Arial"/>
                  <a:cs typeface="Arial"/>
                </a:rPr>
                <a:t>Advocacy</a:t>
              </a:r>
            </a:p>
            <a:p>
              <a:pPr>
                <a:lnSpc>
                  <a:spcPct val="105000"/>
                </a:lnSpc>
                <a:spcBef>
                  <a:spcPct val="30000"/>
                </a:spcBef>
              </a:pPr>
              <a:endParaRPr lang="en-US" sz="2000" b="1" dirty="0" smtClean="0">
                <a:solidFill>
                  <a:srgbClr val="292929"/>
                </a:solidFill>
                <a:latin typeface="Arial"/>
                <a:cs typeface="Arial"/>
              </a:endParaRPr>
            </a:p>
          </p:txBody>
        </p:sp>
        <p:sp>
          <p:nvSpPr>
            <p:cNvPr id="39" name="Rectangle 10"/>
            <p:cNvSpPr>
              <a:spLocks noChangeArrowheads="1"/>
            </p:cNvSpPr>
            <p:nvPr/>
          </p:nvSpPr>
          <p:spPr bwMode="auto">
            <a:xfrm>
              <a:off x="4292413" y="2264298"/>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Analyzing Influences</a:t>
              </a:r>
            </a:p>
          </p:txBody>
        </p:sp>
        <p:sp>
          <p:nvSpPr>
            <p:cNvPr id="40" name="Rectangle 9"/>
            <p:cNvSpPr>
              <a:spLocks noChangeArrowheads="1"/>
            </p:cNvSpPr>
            <p:nvPr/>
          </p:nvSpPr>
          <p:spPr bwMode="auto">
            <a:xfrm>
              <a:off x="4292413" y="1853135"/>
              <a:ext cx="4143375" cy="411163"/>
            </a:xfrm>
            <a:prstGeom prst="rect">
              <a:avLst/>
            </a:prstGeom>
            <a:solidFill>
              <a:srgbClr val="1D5EAB"/>
            </a:solidFill>
            <a:ln w="9525">
              <a:noFill/>
              <a:miter lim="800000"/>
              <a:headEnd/>
              <a:tailEnd/>
            </a:ln>
          </p:spPr>
          <p:txBody>
            <a:bodyPr>
              <a:prstTxWarp prst="textNoShape">
                <a:avLst/>
              </a:prstTxWarp>
            </a:bodyPr>
            <a:lstStyle/>
            <a:p>
              <a:pPr algn="ctr">
                <a:lnSpc>
                  <a:spcPct val="105000"/>
                </a:lnSpc>
                <a:spcBef>
                  <a:spcPct val="30000"/>
                </a:spcBef>
              </a:pPr>
              <a:r>
                <a:rPr lang="en-US" sz="2000" b="1" dirty="0">
                  <a:latin typeface="Arial"/>
                  <a:cs typeface="Arial"/>
                </a:rPr>
                <a:t>The Health Skills</a:t>
              </a:r>
            </a:p>
          </p:txBody>
        </p:sp>
      </p:grpSp>
      <p:pic>
        <p:nvPicPr>
          <p:cNvPr id="1026" name="Picture 2" descr="http://2.bp.blogspot.com/_78kB8dUKNn4/Swv2o2ldG-I/AAAAAAAAAGI/RoxmKEbBlAg/s1600/iStock_000009109571XSmall%5B1%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72" y="3830208"/>
            <a:ext cx="3061273" cy="2031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57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effectLst>
                  <a:outerShdw blurRad="50800" dist="38100" dir="2700000" algn="tl" rotWithShape="0">
                    <a:srgbClr val="000000">
                      <a:alpha val="43000"/>
                    </a:srgbClr>
                  </a:outerShdw>
                </a:effectLst>
                <a:latin typeface="Arial"/>
                <a:cs typeface="Arial"/>
              </a:rPr>
              <a:t>#7 – Advocacy</a:t>
            </a:r>
            <a:endParaRPr lang="en-US" sz="4400" dirty="0">
              <a:latin typeface="Arial"/>
              <a:cs typeface="Arial"/>
            </a:endParaRPr>
          </a:p>
        </p:txBody>
      </p:sp>
      <p:sp>
        <p:nvSpPr>
          <p:cNvPr id="3" name="Content Placeholder 2"/>
          <p:cNvSpPr>
            <a:spLocks noGrp="1"/>
          </p:cNvSpPr>
          <p:nvPr>
            <p:ph idx="1"/>
          </p:nvPr>
        </p:nvSpPr>
        <p:spPr>
          <a:xfrm>
            <a:off x="457200" y="2057400"/>
            <a:ext cx="8229596" cy="4150470"/>
          </a:xfrm>
        </p:spPr>
        <p:txBody>
          <a:bodyPr/>
          <a:lstStyle/>
          <a:p>
            <a:r>
              <a:rPr lang="en-US" dirty="0" smtClean="0">
                <a:latin typeface="Arial"/>
                <a:cs typeface="Arial"/>
              </a:rPr>
              <a:t>Using communication to influence and support others in making positive health decisions.</a:t>
            </a:r>
          </a:p>
        </p:txBody>
      </p:sp>
      <p:grpSp>
        <p:nvGrpSpPr>
          <p:cNvPr id="32" name="Group 31"/>
          <p:cNvGrpSpPr/>
          <p:nvPr/>
        </p:nvGrpSpPr>
        <p:grpSpPr>
          <a:xfrm>
            <a:off x="4543421" y="3335700"/>
            <a:ext cx="4143379" cy="3253139"/>
            <a:chOff x="4292409" y="1853135"/>
            <a:chExt cx="4143379" cy="3253139"/>
          </a:xfrm>
        </p:grpSpPr>
        <p:sp>
          <p:nvSpPr>
            <p:cNvPr id="33" name="Rectangle 18"/>
            <p:cNvSpPr>
              <a:spLocks noChangeArrowheads="1"/>
            </p:cNvSpPr>
            <p:nvPr/>
          </p:nvSpPr>
          <p:spPr bwMode="auto">
            <a:xfrm>
              <a:off x="4292413" y="4695112"/>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4" name="Rectangle 15"/>
            <p:cNvSpPr>
              <a:spLocks noChangeArrowheads="1"/>
            </p:cNvSpPr>
            <p:nvPr/>
          </p:nvSpPr>
          <p:spPr bwMode="auto">
            <a:xfrm>
              <a:off x="4292409" y="4286505"/>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chemeClr val="bg1"/>
                  </a:solidFill>
                  <a:latin typeface="Arial"/>
                  <a:cs typeface="Arial"/>
                </a:rPr>
                <a:t>Practicing Healthful Behaviors</a:t>
              </a:r>
              <a:endParaRPr lang="en-US" sz="2000" b="1" dirty="0">
                <a:solidFill>
                  <a:schemeClr val="bg1"/>
                </a:solidFill>
                <a:latin typeface="Arial"/>
                <a:cs typeface="Arial"/>
              </a:endParaRPr>
            </a:p>
          </p:txBody>
        </p:sp>
        <p:sp>
          <p:nvSpPr>
            <p:cNvPr id="35" name="Rectangle 14"/>
            <p:cNvSpPr>
              <a:spLocks noChangeArrowheads="1"/>
            </p:cNvSpPr>
            <p:nvPr/>
          </p:nvSpPr>
          <p:spPr bwMode="auto">
            <a:xfrm>
              <a:off x="4292413" y="3886937"/>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Goal Setting</a:t>
              </a:r>
            </a:p>
            <a:p>
              <a:pPr>
                <a:lnSpc>
                  <a:spcPct val="105000"/>
                </a:lnSpc>
                <a:spcBef>
                  <a:spcPct val="30000"/>
                </a:spcBef>
              </a:pPr>
              <a:endParaRPr lang="en-US" sz="2000" b="1" dirty="0">
                <a:solidFill>
                  <a:srgbClr val="292929"/>
                </a:solidFill>
                <a:latin typeface="Arial"/>
                <a:cs typeface="Arial"/>
              </a:endParaRPr>
            </a:p>
          </p:txBody>
        </p:sp>
        <p:sp>
          <p:nvSpPr>
            <p:cNvPr id="36" name="Rectangle 13"/>
            <p:cNvSpPr>
              <a:spLocks noChangeArrowheads="1"/>
            </p:cNvSpPr>
            <p:nvPr/>
          </p:nvSpPr>
          <p:spPr bwMode="auto">
            <a:xfrm>
              <a:off x="4292410" y="3475774"/>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Making Decision</a:t>
              </a:r>
              <a:endParaRPr lang="en-US" sz="2000" b="1" dirty="0">
                <a:solidFill>
                  <a:srgbClr val="292929"/>
                </a:solidFill>
                <a:latin typeface="Arial"/>
                <a:cs typeface="Arial"/>
              </a:endParaRPr>
            </a:p>
          </p:txBody>
        </p:sp>
        <p:sp>
          <p:nvSpPr>
            <p:cNvPr id="37" name="Rectangle 12"/>
            <p:cNvSpPr>
              <a:spLocks noChangeArrowheads="1"/>
            </p:cNvSpPr>
            <p:nvPr/>
          </p:nvSpPr>
          <p:spPr bwMode="auto">
            <a:xfrm>
              <a:off x="4292413" y="3075029"/>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8" name="Rectangle 11"/>
            <p:cNvSpPr>
              <a:spLocks noChangeArrowheads="1"/>
            </p:cNvSpPr>
            <p:nvPr/>
          </p:nvSpPr>
          <p:spPr bwMode="auto">
            <a:xfrm>
              <a:off x="4292412" y="2675460"/>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chemeClr val="bg1"/>
                  </a:solidFill>
                  <a:latin typeface="Arial"/>
                  <a:cs typeface="Arial"/>
                </a:rPr>
                <a:t>Accessing Information</a:t>
              </a:r>
            </a:p>
            <a:p>
              <a:pPr>
                <a:lnSpc>
                  <a:spcPct val="105000"/>
                </a:lnSpc>
                <a:spcBef>
                  <a:spcPct val="30000"/>
                </a:spcBef>
              </a:pPr>
              <a:r>
                <a:rPr lang="en-US" sz="2000" b="1" dirty="0">
                  <a:solidFill>
                    <a:schemeClr val="bg1"/>
                  </a:solidFill>
                  <a:latin typeface="Arial"/>
                  <a:cs typeface="Arial"/>
                </a:rPr>
                <a:t>Communication</a:t>
              </a:r>
            </a:p>
            <a:p>
              <a:pPr>
                <a:lnSpc>
                  <a:spcPct val="105000"/>
                </a:lnSpc>
                <a:spcBef>
                  <a:spcPct val="30000"/>
                </a:spcBef>
              </a:pPr>
              <a:endParaRPr lang="en-US" sz="2000" b="1" dirty="0" smtClean="0">
                <a:solidFill>
                  <a:schemeClr val="bg1"/>
                </a:solidFill>
                <a:latin typeface="Arial"/>
                <a:cs typeface="Arial"/>
              </a:endParaRPr>
            </a:p>
            <a:p>
              <a:pPr>
                <a:lnSpc>
                  <a:spcPct val="105000"/>
                </a:lnSpc>
                <a:spcBef>
                  <a:spcPct val="30000"/>
                </a:spcBef>
              </a:pPr>
              <a:endParaRPr lang="en-US" sz="2000" b="1" dirty="0" smtClean="0">
                <a:solidFill>
                  <a:schemeClr val="bg1"/>
                </a:solidFill>
                <a:latin typeface="Arial"/>
                <a:cs typeface="Arial"/>
              </a:endParaRPr>
            </a:p>
            <a:p>
              <a:pPr>
                <a:lnSpc>
                  <a:spcPct val="105000"/>
                </a:lnSpc>
                <a:spcBef>
                  <a:spcPct val="30000"/>
                </a:spcBef>
              </a:pPr>
              <a:endParaRPr lang="en-US" sz="2000" b="1" dirty="0" smtClean="0">
                <a:solidFill>
                  <a:schemeClr val="bg1"/>
                </a:solidFill>
                <a:latin typeface="Arial"/>
                <a:cs typeface="Arial"/>
              </a:endParaRPr>
            </a:p>
            <a:p>
              <a:pPr>
                <a:lnSpc>
                  <a:spcPct val="105000"/>
                </a:lnSpc>
                <a:spcBef>
                  <a:spcPct val="30000"/>
                </a:spcBef>
              </a:pPr>
              <a:r>
                <a:rPr lang="en-US" sz="2000" b="1" dirty="0" smtClean="0">
                  <a:solidFill>
                    <a:srgbClr val="FF0000"/>
                  </a:solidFill>
                  <a:latin typeface="Arial"/>
                  <a:cs typeface="Arial"/>
                </a:rPr>
                <a:t>Advocacy</a:t>
              </a:r>
            </a:p>
            <a:p>
              <a:pPr>
                <a:lnSpc>
                  <a:spcPct val="105000"/>
                </a:lnSpc>
                <a:spcBef>
                  <a:spcPct val="30000"/>
                </a:spcBef>
              </a:pPr>
              <a:endParaRPr lang="en-US" sz="2000" b="1" dirty="0" smtClean="0">
                <a:solidFill>
                  <a:schemeClr val="bg1"/>
                </a:solidFill>
                <a:latin typeface="Arial"/>
                <a:cs typeface="Arial"/>
              </a:endParaRPr>
            </a:p>
          </p:txBody>
        </p:sp>
        <p:sp>
          <p:nvSpPr>
            <p:cNvPr id="39" name="Rectangle 10"/>
            <p:cNvSpPr>
              <a:spLocks noChangeArrowheads="1"/>
            </p:cNvSpPr>
            <p:nvPr/>
          </p:nvSpPr>
          <p:spPr bwMode="auto">
            <a:xfrm>
              <a:off x="4292413" y="2264298"/>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Analyzing Influences</a:t>
              </a:r>
            </a:p>
          </p:txBody>
        </p:sp>
        <p:sp>
          <p:nvSpPr>
            <p:cNvPr id="40" name="Rectangle 9"/>
            <p:cNvSpPr>
              <a:spLocks noChangeArrowheads="1"/>
            </p:cNvSpPr>
            <p:nvPr/>
          </p:nvSpPr>
          <p:spPr bwMode="auto">
            <a:xfrm>
              <a:off x="4292413" y="1853135"/>
              <a:ext cx="4143375" cy="411163"/>
            </a:xfrm>
            <a:prstGeom prst="rect">
              <a:avLst/>
            </a:prstGeom>
            <a:solidFill>
              <a:srgbClr val="1D5EAB"/>
            </a:solidFill>
            <a:ln w="9525">
              <a:noFill/>
              <a:miter lim="800000"/>
              <a:headEnd/>
              <a:tailEnd/>
            </a:ln>
          </p:spPr>
          <p:txBody>
            <a:bodyPr>
              <a:prstTxWarp prst="textNoShape">
                <a:avLst/>
              </a:prstTxWarp>
            </a:bodyPr>
            <a:lstStyle/>
            <a:p>
              <a:pPr algn="ctr">
                <a:lnSpc>
                  <a:spcPct val="105000"/>
                </a:lnSpc>
                <a:spcBef>
                  <a:spcPct val="30000"/>
                </a:spcBef>
              </a:pPr>
              <a:r>
                <a:rPr lang="en-US" sz="2000" b="1" dirty="0">
                  <a:latin typeface="Arial"/>
                  <a:cs typeface="Arial"/>
                </a:rPr>
                <a:t>The Health Skills</a:t>
              </a:r>
            </a:p>
          </p:txBody>
        </p:sp>
      </p:grpSp>
      <p:pic>
        <p:nvPicPr>
          <p:cNvPr id="2054" name="Picture 6" descr="http://www.unicef.org/protection/images/FROMSTATETOSTATE_poster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77" y="3335700"/>
            <a:ext cx="2183785" cy="2904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www.adventadvocacy.co.uk/file-manager/Pages/Independent%20Mental%20Health%20Advocacy/imha-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338" y="949253"/>
            <a:ext cx="3042138" cy="960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73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Healthy You</a:t>
            </a:r>
            <a:endParaRPr lang="th-TH" dirty="0"/>
          </a:p>
        </p:txBody>
      </p:sp>
      <p:sp>
        <p:nvSpPr>
          <p:cNvPr id="3" name="Content Placeholder 2"/>
          <p:cNvSpPr>
            <a:spLocks noGrp="1"/>
          </p:cNvSpPr>
          <p:nvPr>
            <p:ph idx="1"/>
          </p:nvPr>
        </p:nvSpPr>
        <p:spPr/>
        <p:txBody>
          <a:bodyPr>
            <a:normAutofit/>
          </a:bodyPr>
          <a:lstStyle/>
          <a:p>
            <a:r>
              <a:rPr lang="en-US" sz="2800" dirty="0" smtClean="0">
                <a:latin typeface="Arial" panose="020B0604020202020204" pitchFamily="34" charset="0"/>
                <a:cs typeface="Arial" panose="020B0604020202020204" pitchFamily="34" charset="0"/>
              </a:rPr>
              <a:t>Meeting your personal health goal:</a:t>
            </a:r>
            <a:endParaRPr lang="en-US" sz="2800" dirty="0">
              <a:solidFill>
                <a:srgbClr val="FFFFFF"/>
              </a:solidFill>
              <a:latin typeface="Arial" panose="020B0604020202020204" pitchFamily="34" charset="0"/>
            </a:endParaRPr>
          </a:p>
          <a:p>
            <a:pPr lvl="1">
              <a:buSzPts val="2400"/>
              <a:buFont typeface="Wingdings 2" panose="05020102010507070707" pitchFamily="18" charset="2"/>
              <a:buChar char=""/>
            </a:pPr>
            <a:r>
              <a:rPr lang="en-US" sz="2800" dirty="0">
                <a:solidFill>
                  <a:srgbClr val="FFFFFF"/>
                </a:solidFill>
                <a:latin typeface="Arial" panose="020B0604020202020204" pitchFamily="34" charset="0"/>
              </a:rPr>
              <a:t>Step 1: Gaining Awareness</a:t>
            </a:r>
          </a:p>
          <a:p>
            <a:pPr lvl="1">
              <a:buSzPts val="2400"/>
              <a:buFont typeface="Wingdings 2" panose="05020102010507070707" pitchFamily="18" charset="2"/>
              <a:buChar char=""/>
            </a:pPr>
            <a:r>
              <a:rPr lang="en-US" sz="2800" dirty="0">
                <a:solidFill>
                  <a:srgbClr val="FFFFFF"/>
                </a:solidFill>
                <a:latin typeface="Arial" panose="020B0604020202020204" pitchFamily="34" charset="0"/>
              </a:rPr>
              <a:t>Step 2: Gaining Knowledge</a:t>
            </a:r>
          </a:p>
          <a:p>
            <a:pPr lvl="1">
              <a:buSzPts val="2400"/>
              <a:buFont typeface="Wingdings 2" panose="05020102010507070707" pitchFamily="18" charset="2"/>
              <a:buChar char=""/>
            </a:pPr>
            <a:r>
              <a:rPr lang="en-US" sz="2800" dirty="0">
                <a:solidFill>
                  <a:srgbClr val="FFFFFF"/>
                </a:solidFill>
                <a:latin typeface="Arial" panose="020B0604020202020204" pitchFamily="34" charset="0"/>
              </a:rPr>
              <a:t>Step 3: Building Health Skills</a:t>
            </a:r>
          </a:p>
          <a:p>
            <a:pPr marL="0" indent="0">
              <a:buNone/>
            </a:pPr>
            <a:endParaRPr lang="en-US" sz="2800" dirty="0" smtClean="0">
              <a:latin typeface="Arial" panose="020B0604020202020204" pitchFamily="34" charset="0"/>
              <a:cs typeface="Arial" panose="020B0604020202020204" pitchFamily="34" charset="0"/>
            </a:endParaRPr>
          </a:p>
          <a:p>
            <a:pPr>
              <a:buSzPts val="2300"/>
              <a:buFont typeface="Wingdings 2" panose="05020102010507070707" pitchFamily="18" charset="2"/>
              <a:buChar char=""/>
            </a:pPr>
            <a:r>
              <a:rPr lang="en-US" sz="2800" b="1" u="sng" dirty="0" smtClean="0">
                <a:solidFill>
                  <a:srgbClr val="FF6600"/>
                </a:solidFill>
                <a:latin typeface="Arial" panose="020B0604020202020204" pitchFamily="34" charset="0"/>
              </a:rPr>
              <a:t>Health Skills:</a:t>
            </a:r>
            <a:r>
              <a:rPr lang="en-US" sz="2800" dirty="0" smtClean="0">
                <a:solidFill>
                  <a:srgbClr val="FFFFFF"/>
                </a:solidFill>
                <a:latin typeface="Arial" panose="020B0604020202020204" pitchFamily="34" charset="0"/>
              </a:rPr>
              <a:t> Specific tools and strategies to maintain, protect, and improve all aspects of your health.  Also called “life skills.”</a:t>
            </a:r>
          </a:p>
        </p:txBody>
      </p:sp>
      <p:pic>
        <p:nvPicPr>
          <p:cNvPr id="1028" name="Picture 4" descr="http://www.pekoedc.net/wp-content/uploads/2014/04/autism-awaren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610" y="2140754"/>
            <a:ext cx="1227015" cy="1724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806824" y="3460377"/>
            <a:ext cx="5360894" cy="5020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4150277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454" y="511629"/>
            <a:ext cx="8229600" cy="1143000"/>
          </a:xfrm>
        </p:spPr>
        <p:txBody>
          <a:bodyPr/>
          <a:lstStyle/>
          <a:p>
            <a:pPr algn="ctr"/>
            <a:r>
              <a:rPr lang="en-US" dirty="0" smtClean="0">
                <a:latin typeface="Arial"/>
                <a:cs typeface="Arial"/>
              </a:rPr>
              <a:t>Health </a:t>
            </a:r>
            <a:r>
              <a:rPr lang="en-US" dirty="0" smtClean="0">
                <a:effectLst>
                  <a:outerShdw blurRad="50800" dist="38100" dir="2700000" algn="tl" rotWithShape="0">
                    <a:srgbClr val="000000">
                      <a:alpha val="43000"/>
                    </a:srgbClr>
                  </a:outerShdw>
                </a:effectLst>
                <a:latin typeface="Arial"/>
                <a:cs typeface="Arial"/>
              </a:rPr>
              <a:t>Skills</a:t>
            </a:r>
            <a:r>
              <a:rPr lang="en-US" dirty="0" smtClean="0">
                <a:latin typeface="Arial"/>
                <a:cs typeface="Arial"/>
              </a:rPr>
              <a:t>	</a:t>
            </a:r>
            <a:endParaRPr lang="en-US" dirty="0">
              <a:latin typeface="Arial"/>
              <a:cs typeface="Arial"/>
            </a:endParaRPr>
          </a:p>
        </p:txBody>
      </p:sp>
      <p:pic>
        <p:nvPicPr>
          <p:cNvPr id="16" name="Picture 15" descr="running_people.jpg"/>
          <p:cNvPicPr>
            <a:picLocks noChangeAspect="1"/>
          </p:cNvPicPr>
          <p:nvPr/>
        </p:nvPicPr>
        <p:blipFill>
          <a:blip r:embed="rId3"/>
          <a:stretch>
            <a:fillRect/>
          </a:stretch>
        </p:blipFill>
        <p:spPr>
          <a:xfrm>
            <a:off x="904808" y="2124396"/>
            <a:ext cx="2758322" cy="2203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1" name="Group 30"/>
          <p:cNvGrpSpPr/>
          <p:nvPr/>
        </p:nvGrpSpPr>
        <p:grpSpPr>
          <a:xfrm>
            <a:off x="4292409" y="3159853"/>
            <a:ext cx="4143379" cy="3253139"/>
            <a:chOff x="4292409" y="1853135"/>
            <a:chExt cx="4143379" cy="3253139"/>
          </a:xfrm>
        </p:grpSpPr>
        <p:sp>
          <p:nvSpPr>
            <p:cNvPr id="32" name="Rectangle 18"/>
            <p:cNvSpPr>
              <a:spLocks noChangeArrowheads="1"/>
            </p:cNvSpPr>
            <p:nvPr/>
          </p:nvSpPr>
          <p:spPr bwMode="auto">
            <a:xfrm>
              <a:off x="4292413" y="4695112"/>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3" name="Rectangle 15"/>
            <p:cNvSpPr>
              <a:spLocks noChangeArrowheads="1"/>
            </p:cNvSpPr>
            <p:nvPr/>
          </p:nvSpPr>
          <p:spPr bwMode="auto">
            <a:xfrm>
              <a:off x="4292409" y="4286505"/>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Practicing Healthful Behaviors</a:t>
              </a:r>
              <a:endParaRPr lang="en-US" sz="2000" b="1" dirty="0">
                <a:solidFill>
                  <a:srgbClr val="292929"/>
                </a:solidFill>
                <a:latin typeface="Arial"/>
                <a:cs typeface="Arial"/>
              </a:endParaRPr>
            </a:p>
          </p:txBody>
        </p:sp>
        <p:sp>
          <p:nvSpPr>
            <p:cNvPr id="34" name="Rectangle 14"/>
            <p:cNvSpPr>
              <a:spLocks noChangeArrowheads="1"/>
            </p:cNvSpPr>
            <p:nvPr/>
          </p:nvSpPr>
          <p:spPr bwMode="auto">
            <a:xfrm>
              <a:off x="4292413" y="3886937"/>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Goal Setting</a:t>
              </a:r>
            </a:p>
            <a:p>
              <a:pPr>
                <a:lnSpc>
                  <a:spcPct val="105000"/>
                </a:lnSpc>
                <a:spcBef>
                  <a:spcPct val="30000"/>
                </a:spcBef>
              </a:pPr>
              <a:endParaRPr lang="en-US" sz="2000" b="1" dirty="0">
                <a:solidFill>
                  <a:srgbClr val="292929"/>
                </a:solidFill>
                <a:latin typeface="Arial"/>
                <a:cs typeface="Arial"/>
              </a:endParaRPr>
            </a:p>
          </p:txBody>
        </p:sp>
        <p:sp>
          <p:nvSpPr>
            <p:cNvPr id="35" name="Rectangle 13"/>
            <p:cNvSpPr>
              <a:spLocks noChangeArrowheads="1"/>
            </p:cNvSpPr>
            <p:nvPr/>
          </p:nvSpPr>
          <p:spPr bwMode="auto">
            <a:xfrm>
              <a:off x="4292410" y="3475774"/>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Making Decision</a:t>
              </a:r>
              <a:endParaRPr lang="en-US" sz="2000" b="1" dirty="0">
                <a:solidFill>
                  <a:srgbClr val="292929"/>
                </a:solidFill>
                <a:latin typeface="Arial"/>
                <a:cs typeface="Arial"/>
              </a:endParaRPr>
            </a:p>
          </p:txBody>
        </p:sp>
        <p:sp>
          <p:nvSpPr>
            <p:cNvPr id="36" name="Rectangle 12"/>
            <p:cNvSpPr>
              <a:spLocks noChangeArrowheads="1"/>
            </p:cNvSpPr>
            <p:nvPr/>
          </p:nvSpPr>
          <p:spPr bwMode="auto">
            <a:xfrm>
              <a:off x="4292413" y="3075029"/>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7" name="Rectangle 11"/>
            <p:cNvSpPr>
              <a:spLocks noChangeArrowheads="1"/>
            </p:cNvSpPr>
            <p:nvPr/>
          </p:nvSpPr>
          <p:spPr bwMode="auto">
            <a:xfrm>
              <a:off x="4292412" y="2675460"/>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Accessing Information</a:t>
              </a:r>
            </a:p>
            <a:p>
              <a:pPr>
                <a:lnSpc>
                  <a:spcPct val="105000"/>
                </a:lnSpc>
                <a:spcBef>
                  <a:spcPct val="30000"/>
                </a:spcBef>
              </a:pPr>
              <a:r>
                <a:rPr lang="en-US" sz="2000" b="1" dirty="0">
                  <a:solidFill>
                    <a:srgbClr val="292929"/>
                  </a:solidFill>
                  <a:latin typeface="Arial"/>
                  <a:cs typeface="Arial"/>
                </a:rPr>
                <a:t>Communication</a:t>
              </a: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r>
                <a:rPr lang="en-US" sz="2000" b="1" dirty="0" smtClean="0">
                  <a:solidFill>
                    <a:srgbClr val="292929"/>
                  </a:solidFill>
                  <a:latin typeface="Arial"/>
                  <a:cs typeface="Arial"/>
                </a:rPr>
                <a:t>Advocacy</a:t>
              </a:r>
            </a:p>
            <a:p>
              <a:pPr>
                <a:lnSpc>
                  <a:spcPct val="105000"/>
                </a:lnSpc>
                <a:spcBef>
                  <a:spcPct val="30000"/>
                </a:spcBef>
              </a:pPr>
              <a:endParaRPr lang="en-US" sz="2000" b="1" dirty="0" smtClean="0">
                <a:solidFill>
                  <a:srgbClr val="292929"/>
                </a:solidFill>
                <a:latin typeface="Arial"/>
                <a:cs typeface="Arial"/>
              </a:endParaRPr>
            </a:p>
          </p:txBody>
        </p:sp>
        <p:sp>
          <p:nvSpPr>
            <p:cNvPr id="38" name="Rectangle 10"/>
            <p:cNvSpPr>
              <a:spLocks noChangeArrowheads="1"/>
            </p:cNvSpPr>
            <p:nvPr/>
          </p:nvSpPr>
          <p:spPr bwMode="auto">
            <a:xfrm>
              <a:off x="4292413" y="2264298"/>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a:solidFill>
                    <a:srgbClr val="292929"/>
                  </a:solidFill>
                  <a:latin typeface="Arial"/>
                  <a:cs typeface="Arial"/>
                </a:rPr>
                <a:t>Analyzing Influences</a:t>
              </a:r>
              <a:endParaRPr lang="en-US" sz="2000" b="1" dirty="0">
                <a:solidFill>
                  <a:srgbClr val="292929"/>
                </a:solidFill>
                <a:latin typeface="Arial"/>
                <a:cs typeface="Arial"/>
              </a:endParaRPr>
            </a:p>
          </p:txBody>
        </p:sp>
        <p:sp>
          <p:nvSpPr>
            <p:cNvPr id="39" name="Rectangle 9"/>
            <p:cNvSpPr>
              <a:spLocks noChangeArrowheads="1"/>
            </p:cNvSpPr>
            <p:nvPr/>
          </p:nvSpPr>
          <p:spPr bwMode="auto">
            <a:xfrm>
              <a:off x="4292413" y="1853135"/>
              <a:ext cx="4143375" cy="411163"/>
            </a:xfrm>
            <a:prstGeom prst="rect">
              <a:avLst/>
            </a:prstGeom>
            <a:solidFill>
              <a:srgbClr val="1D5EAB"/>
            </a:solidFill>
            <a:ln w="9525">
              <a:noFill/>
              <a:miter lim="800000"/>
              <a:headEnd/>
              <a:tailEnd/>
            </a:ln>
          </p:spPr>
          <p:txBody>
            <a:bodyPr>
              <a:prstTxWarp prst="textNoShape">
                <a:avLst/>
              </a:prstTxWarp>
            </a:bodyPr>
            <a:lstStyle/>
            <a:p>
              <a:pPr algn="ctr">
                <a:lnSpc>
                  <a:spcPct val="105000"/>
                </a:lnSpc>
                <a:spcBef>
                  <a:spcPct val="30000"/>
                </a:spcBef>
              </a:pPr>
              <a:r>
                <a:rPr lang="en-US" sz="2000" b="1" dirty="0">
                  <a:latin typeface="Arial"/>
                  <a:cs typeface="Arial"/>
                </a:rPr>
                <a:t>The Health Skills</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50800" dist="38100" dir="2700000" algn="tl" rotWithShape="0">
                    <a:srgbClr val="000000">
                      <a:alpha val="43000"/>
                    </a:srgbClr>
                  </a:outerShdw>
                </a:effectLst>
                <a:latin typeface="Arial"/>
                <a:cs typeface="Arial"/>
              </a:rPr>
              <a:t>#1 – Analyzing</a:t>
            </a:r>
            <a:r>
              <a:rPr lang="en-US" dirty="0" smtClean="0">
                <a:latin typeface="Arial"/>
                <a:cs typeface="Arial"/>
              </a:rPr>
              <a:t> Influences</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Arial"/>
                <a:cs typeface="Arial"/>
              </a:rPr>
              <a:t>“Why do you do the things you do?”</a:t>
            </a:r>
          </a:p>
          <a:p>
            <a:r>
              <a:rPr lang="en-US" dirty="0" smtClean="0">
                <a:latin typeface="Arial"/>
                <a:cs typeface="Arial"/>
              </a:rPr>
              <a:t>What affects your health…?</a:t>
            </a:r>
            <a:endParaRPr lang="en-US" dirty="0">
              <a:latin typeface="Arial"/>
              <a:cs typeface="Arial"/>
            </a:endParaRPr>
          </a:p>
        </p:txBody>
      </p:sp>
      <p:pic>
        <p:nvPicPr>
          <p:cNvPr id="4" name="Content Placeholder 3" descr="finger"/>
          <p:cNvPicPr>
            <a:picLocks noChangeAspect="1"/>
          </p:cNvPicPr>
          <p:nvPr/>
        </p:nvPicPr>
        <p:blipFill>
          <a:blip r:embed="rId3"/>
          <a:srcRect l="-1906" r="-1624"/>
          <a:stretch>
            <a:fillRect/>
          </a:stretch>
        </p:blipFill>
        <p:spPr>
          <a:xfrm>
            <a:off x="1570467" y="3834929"/>
            <a:ext cx="1608667" cy="1667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2" name="Group 31"/>
          <p:cNvGrpSpPr/>
          <p:nvPr/>
        </p:nvGrpSpPr>
        <p:grpSpPr>
          <a:xfrm>
            <a:off x="4292409" y="3159853"/>
            <a:ext cx="4143379" cy="3253139"/>
            <a:chOff x="4292409" y="1853135"/>
            <a:chExt cx="4143379" cy="3253139"/>
          </a:xfrm>
        </p:grpSpPr>
        <p:sp>
          <p:nvSpPr>
            <p:cNvPr id="33" name="Rectangle 18"/>
            <p:cNvSpPr>
              <a:spLocks noChangeArrowheads="1"/>
            </p:cNvSpPr>
            <p:nvPr/>
          </p:nvSpPr>
          <p:spPr bwMode="auto">
            <a:xfrm>
              <a:off x="4292413" y="4695112"/>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4" name="Rectangle 15"/>
            <p:cNvSpPr>
              <a:spLocks noChangeArrowheads="1"/>
            </p:cNvSpPr>
            <p:nvPr/>
          </p:nvSpPr>
          <p:spPr bwMode="auto">
            <a:xfrm>
              <a:off x="4292409" y="4286505"/>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Practicing Healthful Behaviors</a:t>
              </a:r>
              <a:endParaRPr lang="en-US" sz="2000" b="1" dirty="0">
                <a:solidFill>
                  <a:srgbClr val="292929"/>
                </a:solidFill>
                <a:latin typeface="Arial"/>
                <a:cs typeface="Arial"/>
              </a:endParaRPr>
            </a:p>
          </p:txBody>
        </p:sp>
        <p:sp>
          <p:nvSpPr>
            <p:cNvPr id="35" name="Rectangle 14"/>
            <p:cNvSpPr>
              <a:spLocks noChangeArrowheads="1"/>
            </p:cNvSpPr>
            <p:nvPr/>
          </p:nvSpPr>
          <p:spPr bwMode="auto">
            <a:xfrm>
              <a:off x="4292413" y="3886937"/>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Goal Setting</a:t>
              </a:r>
            </a:p>
            <a:p>
              <a:pPr>
                <a:lnSpc>
                  <a:spcPct val="105000"/>
                </a:lnSpc>
                <a:spcBef>
                  <a:spcPct val="30000"/>
                </a:spcBef>
              </a:pPr>
              <a:endParaRPr lang="en-US" sz="2000" b="1" dirty="0">
                <a:solidFill>
                  <a:srgbClr val="292929"/>
                </a:solidFill>
                <a:latin typeface="Arial"/>
                <a:cs typeface="Arial"/>
              </a:endParaRPr>
            </a:p>
          </p:txBody>
        </p:sp>
        <p:sp>
          <p:nvSpPr>
            <p:cNvPr id="36" name="Rectangle 13"/>
            <p:cNvSpPr>
              <a:spLocks noChangeArrowheads="1"/>
            </p:cNvSpPr>
            <p:nvPr/>
          </p:nvSpPr>
          <p:spPr bwMode="auto">
            <a:xfrm>
              <a:off x="4292410" y="3475774"/>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Making Decision</a:t>
              </a:r>
              <a:endParaRPr lang="en-US" sz="2000" b="1" dirty="0">
                <a:solidFill>
                  <a:srgbClr val="292929"/>
                </a:solidFill>
                <a:latin typeface="Arial"/>
                <a:cs typeface="Arial"/>
              </a:endParaRPr>
            </a:p>
          </p:txBody>
        </p:sp>
        <p:sp>
          <p:nvSpPr>
            <p:cNvPr id="37" name="Rectangle 12"/>
            <p:cNvSpPr>
              <a:spLocks noChangeArrowheads="1"/>
            </p:cNvSpPr>
            <p:nvPr/>
          </p:nvSpPr>
          <p:spPr bwMode="auto">
            <a:xfrm>
              <a:off x="4292413" y="3075029"/>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8" name="Rectangle 11"/>
            <p:cNvSpPr>
              <a:spLocks noChangeArrowheads="1"/>
            </p:cNvSpPr>
            <p:nvPr/>
          </p:nvSpPr>
          <p:spPr bwMode="auto">
            <a:xfrm>
              <a:off x="4292412" y="2675460"/>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Accessing Information</a:t>
              </a:r>
            </a:p>
            <a:p>
              <a:pPr>
                <a:lnSpc>
                  <a:spcPct val="105000"/>
                </a:lnSpc>
                <a:spcBef>
                  <a:spcPct val="30000"/>
                </a:spcBef>
              </a:pPr>
              <a:r>
                <a:rPr lang="en-US" sz="2000" b="1" dirty="0">
                  <a:solidFill>
                    <a:srgbClr val="292929"/>
                  </a:solidFill>
                  <a:latin typeface="Arial"/>
                  <a:cs typeface="Arial"/>
                </a:rPr>
                <a:t>Communication</a:t>
              </a: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r>
                <a:rPr lang="en-US" sz="2000" b="1" dirty="0" smtClean="0">
                  <a:solidFill>
                    <a:srgbClr val="292929"/>
                  </a:solidFill>
                  <a:latin typeface="Arial"/>
                  <a:cs typeface="Arial"/>
                </a:rPr>
                <a:t>Advocacy</a:t>
              </a:r>
            </a:p>
            <a:p>
              <a:pPr>
                <a:lnSpc>
                  <a:spcPct val="105000"/>
                </a:lnSpc>
                <a:spcBef>
                  <a:spcPct val="30000"/>
                </a:spcBef>
              </a:pPr>
              <a:endParaRPr lang="en-US" sz="2000" b="1" dirty="0" smtClean="0">
                <a:solidFill>
                  <a:srgbClr val="292929"/>
                </a:solidFill>
                <a:latin typeface="Arial"/>
                <a:cs typeface="Arial"/>
              </a:endParaRPr>
            </a:p>
          </p:txBody>
        </p:sp>
        <p:sp>
          <p:nvSpPr>
            <p:cNvPr id="39" name="Rectangle 10"/>
            <p:cNvSpPr>
              <a:spLocks noChangeArrowheads="1"/>
            </p:cNvSpPr>
            <p:nvPr/>
          </p:nvSpPr>
          <p:spPr bwMode="auto">
            <a:xfrm>
              <a:off x="4292413" y="2264298"/>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FF0000"/>
                  </a:solidFill>
                  <a:latin typeface="Arial"/>
                  <a:cs typeface="Arial"/>
                </a:rPr>
                <a:t>Analyzing Influences</a:t>
              </a:r>
            </a:p>
          </p:txBody>
        </p:sp>
        <p:sp>
          <p:nvSpPr>
            <p:cNvPr id="40" name="Rectangle 9"/>
            <p:cNvSpPr>
              <a:spLocks noChangeArrowheads="1"/>
            </p:cNvSpPr>
            <p:nvPr/>
          </p:nvSpPr>
          <p:spPr bwMode="auto">
            <a:xfrm>
              <a:off x="4292413" y="1853135"/>
              <a:ext cx="4143375" cy="411163"/>
            </a:xfrm>
            <a:prstGeom prst="rect">
              <a:avLst/>
            </a:prstGeom>
            <a:solidFill>
              <a:srgbClr val="1D5EAB"/>
            </a:solidFill>
            <a:ln w="9525">
              <a:noFill/>
              <a:miter lim="800000"/>
              <a:headEnd/>
              <a:tailEnd/>
            </a:ln>
          </p:spPr>
          <p:txBody>
            <a:bodyPr>
              <a:prstTxWarp prst="textNoShape">
                <a:avLst/>
              </a:prstTxWarp>
            </a:bodyPr>
            <a:lstStyle/>
            <a:p>
              <a:pPr algn="ctr">
                <a:lnSpc>
                  <a:spcPct val="105000"/>
                </a:lnSpc>
                <a:spcBef>
                  <a:spcPct val="30000"/>
                </a:spcBef>
              </a:pPr>
              <a:r>
                <a:rPr lang="en-US" sz="2000" b="1" dirty="0">
                  <a:latin typeface="Arial"/>
                  <a:cs typeface="Arial"/>
                </a:rPr>
                <a:t>The Health Skills</a:t>
              </a:r>
            </a:p>
          </p:txBody>
        </p:sp>
      </p:grpSp>
    </p:spTree>
    <p:extLst>
      <p:ext uri="{BB962C8B-B14F-4D97-AF65-F5344CB8AC3E}">
        <p14:creationId xmlns:p14="http://schemas.microsoft.com/office/powerpoint/2010/main" val="18930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50800" dist="38100" dir="2700000" algn="tl" rotWithShape="0">
                    <a:srgbClr val="000000">
                      <a:alpha val="43000"/>
                    </a:srgbClr>
                  </a:outerShdw>
                </a:effectLst>
                <a:latin typeface="Arial"/>
                <a:cs typeface="Arial"/>
              </a:rPr>
              <a:t>#2 – </a:t>
            </a:r>
            <a:r>
              <a:rPr lang="en-US" dirty="0">
                <a:effectLst>
                  <a:outerShdw blurRad="50800" dist="38100" dir="2700000" algn="tl" rotWithShape="0">
                    <a:srgbClr val="000000">
                      <a:alpha val="43000"/>
                    </a:srgbClr>
                  </a:outerShdw>
                </a:effectLst>
                <a:latin typeface="Arial"/>
                <a:cs typeface="Arial"/>
              </a:rPr>
              <a:t>Accessing Information</a:t>
            </a:r>
            <a:endParaRPr lang="en-US" dirty="0">
              <a:latin typeface="Arial"/>
              <a:cs typeface="Arial"/>
            </a:endParaRPr>
          </a:p>
        </p:txBody>
      </p:sp>
      <p:sp>
        <p:nvSpPr>
          <p:cNvPr id="3" name="Content Placeholder 2"/>
          <p:cNvSpPr>
            <a:spLocks noGrp="1"/>
          </p:cNvSpPr>
          <p:nvPr>
            <p:ph idx="1"/>
          </p:nvPr>
        </p:nvSpPr>
        <p:spPr>
          <a:xfrm>
            <a:off x="457200" y="1984444"/>
            <a:ext cx="8229600" cy="1097590"/>
          </a:xfrm>
        </p:spPr>
        <p:txBody>
          <a:bodyPr>
            <a:noAutofit/>
          </a:bodyPr>
          <a:lstStyle/>
          <a:p>
            <a:r>
              <a:rPr lang="en-US" sz="2500" dirty="0" smtClean="0">
                <a:latin typeface="Arial"/>
                <a:cs typeface="Arial"/>
              </a:rPr>
              <a:t>Knowing how to find and evaluate health information</a:t>
            </a:r>
          </a:p>
          <a:p>
            <a:r>
              <a:rPr lang="en-US" sz="2500" dirty="0">
                <a:latin typeface="Arial"/>
                <a:cs typeface="Arial"/>
              </a:rPr>
              <a:t>What sources of information about health-related products and services </a:t>
            </a:r>
            <a:endParaRPr lang="en-US" sz="2500" dirty="0" smtClean="0">
              <a:latin typeface="Arial"/>
              <a:cs typeface="Arial"/>
            </a:endParaRPr>
          </a:p>
          <a:p>
            <a:pPr marL="0" indent="0">
              <a:buNone/>
            </a:pPr>
            <a:r>
              <a:rPr lang="en-US" sz="2500" dirty="0">
                <a:latin typeface="Arial"/>
                <a:cs typeface="Arial"/>
              </a:rPr>
              <a:t> </a:t>
            </a:r>
            <a:r>
              <a:rPr lang="en-US" sz="2500" dirty="0" smtClean="0">
                <a:latin typeface="Arial"/>
                <a:cs typeface="Arial"/>
              </a:rPr>
              <a:t>  can </a:t>
            </a:r>
            <a:r>
              <a:rPr lang="en-US" sz="2500" dirty="0">
                <a:latin typeface="Arial"/>
                <a:cs typeface="Arial"/>
              </a:rPr>
              <a:t>you trust? </a:t>
            </a:r>
          </a:p>
        </p:txBody>
      </p:sp>
      <p:sp>
        <p:nvSpPr>
          <p:cNvPr id="16" name="Content Placeholder 2"/>
          <p:cNvSpPr txBox="1">
            <a:spLocks/>
          </p:cNvSpPr>
          <p:nvPr/>
        </p:nvSpPr>
        <p:spPr>
          <a:xfrm>
            <a:off x="-4756825" y="3410257"/>
            <a:ext cx="3835213"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defTabSz="914400"/>
            <a:endParaRPr lang="en-US" dirty="0">
              <a:solidFill>
                <a:schemeClr val="tx2"/>
              </a:solidFill>
              <a:effectLst>
                <a:outerShdw blurRad="50800" dist="38100" dir="2700000" algn="tl" rotWithShape="0">
                  <a:srgbClr val="000000">
                    <a:alpha val="43000"/>
                  </a:srgbClr>
                </a:outerShdw>
              </a:effectLst>
              <a:latin typeface="Arial"/>
              <a:cs typeface="Arial"/>
            </a:endParaRPr>
          </a:p>
        </p:txBody>
      </p:sp>
      <p:grpSp>
        <p:nvGrpSpPr>
          <p:cNvPr id="17" name="Group 16"/>
          <p:cNvGrpSpPr/>
          <p:nvPr/>
        </p:nvGrpSpPr>
        <p:grpSpPr>
          <a:xfrm>
            <a:off x="4292409" y="3159853"/>
            <a:ext cx="4143379" cy="3253139"/>
            <a:chOff x="4292409" y="1853135"/>
            <a:chExt cx="4143379" cy="3253139"/>
          </a:xfrm>
        </p:grpSpPr>
        <p:sp>
          <p:nvSpPr>
            <p:cNvPr id="18" name="Rectangle 18"/>
            <p:cNvSpPr>
              <a:spLocks noChangeArrowheads="1"/>
            </p:cNvSpPr>
            <p:nvPr/>
          </p:nvSpPr>
          <p:spPr bwMode="auto">
            <a:xfrm>
              <a:off x="4292413" y="4695112"/>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19" name="Rectangle 15"/>
            <p:cNvSpPr>
              <a:spLocks noChangeArrowheads="1"/>
            </p:cNvSpPr>
            <p:nvPr/>
          </p:nvSpPr>
          <p:spPr bwMode="auto">
            <a:xfrm>
              <a:off x="4292409" y="4286505"/>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Practicing Healthful Behaviors</a:t>
              </a:r>
              <a:endParaRPr lang="en-US" sz="2000" b="1" dirty="0">
                <a:solidFill>
                  <a:srgbClr val="292929"/>
                </a:solidFill>
                <a:latin typeface="Arial"/>
                <a:cs typeface="Arial"/>
              </a:endParaRPr>
            </a:p>
          </p:txBody>
        </p:sp>
        <p:sp>
          <p:nvSpPr>
            <p:cNvPr id="20" name="Rectangle 14"/>
            <p:cNvSpPr>
              <a:spLocks noChangeArrowheads="1"/>
            </p:cNvSpPr>
            <p:nvPr/>
          </p:nvSpPr>
          <p:spPr bwMode="auto">
            <a:xfrm>
              <a:off x="4292413" y="3886937"/>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Goal Setting</a:t>
              </a:r>
            </a:p>
            <a:p>
              <a:pPr>
                <a:lnSpc>
                  <a:spcPct val="105000"/>
                </a:lnSpc>
                <a:spcBef>
                  <a:spcPct val="30000"/>
                </a:spcBef>
              </a:pPr>
              <a:endParaRPr lang="en-US" sz="2000" b="1" dirty="0">
                <a:solidFill>
                  <a:srgbClr val="292929"/>
                </a:solidFill>
                <a:latin typeface="Arial"/>
                <a:cs typeface="Arial"/>
              </a:endParaRPr>
            </a:p>
          </p:txBody>
        </p:sp>
        <p:sp>
          <p:nvSpPr>
            <p:cNvPr id="21" name="Rectangle 13"/>
            <p:cNvSpPr>
              <a:spLocks noChangeArrowheads="1"/>
            </p:cNvSpPr>
            <p:nvPr/>
          </p:nvSpPr>
          <p:spPr bwMode="auto">
            <a:xfrm>
              <a:off x="4292410" y="3475774"/>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Making Decision</a:t>
              </a:r>
              <a:endParaRPr lang="en-US" sz="2000" b="1" dirty="0">
                <a:solidFill>
                  <a:srgbClr val="292929"/>
                </a:solidFill>
                <a:latin typeface="Arial"/>
                <a:cs typeface="Arial"/>
              </a:endParaRPr>
            </a:p>
          </p:txBody>
        </p:sp>
        <p:sp>
          <p:nvSpPr>
            <p:cNvPr id="22" name="Rectangle 12"/>
            <p:cNvSpPr>
              <a:spLocks noChangeArrowheads="1"/>
            </p:cNvSpPr>
            <p:nvPr/>
          </p:nvSpPr>
          <p:spPr bwMode="auto">
            <a:xfrm>
              <a:off x="4292413" y="3075029"/>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23" name="Rectangle 11"/>
            <p:cNvSpPr>
              <a:spLocks noChangeArrowheads="1"/>
            </p:cNvSpPr>
            <p:nvPr/>
          </p:nvSpPr>
          <p:spPr bwMode="auto">
            <a:xfrm>
              <a:off x="4292412" y="2675460"/>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FF0000"/>
                  </a:solidFill>
                  <a:latin typeface="Arial"/>
                  <a:cs typeface="Arial"/>
                </a:rPr>
                <a:t>Accessing Information</a:t>
              </a:r>
            </a:p>
            <a:p>
              <a:pPr>
                <a:lnSpc>
                  <a:spcPct val="105000"/>
                </a:lnSpc>
                <a:spcBef>
                  <a:spcPct val="30000"/>
                </a:spcBef>
              </a:pPr>
              <a:r>
                <a:rPr lang="en-US" sz="2000" b="1" dirty="0">
                  <a:solidFill>
                    <a:srgbClr val="292929"/>
                  </a:solidFill>
                  <a:latin typeface="Arial"/>
                  <a:cs typeface="Arial"/>
                </a:rPr>
                <a:t>Communication</a:t>
              </a: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r>
                <a:rPr lang="en-US" sz="2000" b="1" dirty="0" smtClean="0">
                  <a:solidFill>
                    <a:srgbClr val="292929"/>
                  </a:solidFill>
                  <a:latin typeface="Arial"/>
                  <a:cs typeface="Arial"/>
                </a:rPr>
                <a:t>Advocacy</a:t>
              </a:r>
            </a:p>
            <a:p>
              <a:pPr>
                <a:lnSpc>
                  <a:spcPct val="105000"/>
                </a:lnSpc>
                <a:spcBef>
                  <a:spcPct val="30000"/>
                </a:spcBef>
              </a:pPr>
              <a:endParaRPr lang="en-US" sz="2000" b="1" dirty="0" smtClean="0">
                <a:solidFill>
                  <a:srgbClr val="292929"/>
                </a:solidFill>
                <a:latin typeface="Arial"/>
                <a:cs typeface="Arial"/>
              </a:endParaRPr>
            </a:p>
          </p:txBody>
        </p:sp>
        <p:sp>
          <p:nvSpPr>
            <p:cNvPr id="24" name="Rectangle 10"/>
            <p:cNvSpPr>
              <a:spLocks noChangeArrowheads="1"/>
            </p:cNvSpPr>
            <p:nvPr/>
          </p:nvSpPr>
          <p:spPr bwMode="auto">
            <a:xfrm>
              <a:off x="4292413" y="2264298"/>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a:solidFill>
                    <a:srgbClr val="292929"/>
                  </a:solidFill>
                  <a:latin typeface="Arial"/>
                  <a:cs typeface="Arial"/>
                </a:rPr>
                <a:t>Analyzing Influences</a:t>
              </a:r>
              <a:endParaRPr lang="en-US" sz="2000" b="1" dirty="0">
                <a:solidFill>
                  <a:srgbClr val="292929"/>
                </a:solidFill>
                <a:latin typeface="Arial"/>
                <a:cs typeface="Arial"/>
              </a:endParaRPr>
            </a:p>
          </p:txBody>
        </p:sp>
        <p:sp>
          <p:nvSpPr>
            <p:cNvPr id="25" name="Rectangle 9"/>
            <p:cNvSpPr>
              <a:spLocks noChangeArrowheads="1"/>
            </p:cNvSpPr>
            <p:nvPr/>
          </p:nvSpPr>
          <p:spPr bwMode="auto">
            <a:xfrm>
              <a:off x="4292413" y="1853135"/>
              <a:ext cx="4143375" cy="411163"/>
            </a:xfrm>
            <a:prstGeom prst="rect">
              <a:avLst/>
            </a:prstGeom>
            <a:solidFill>
              <a:srgbClr val="1D5EAB"/>
            </a:solidFill>
            <a:ln w="9525">
              <a:noFill/>
              <a:miter lim="800000"/>
              <a:headEnd/>
              <a:tailEnd/>
            </a:ln>
          </p:spPr>
          <p:txBody>
            <a:bodyPr>
              <a:prstTxWarp prst="textNoShape">
                <a:avLst/>
              </a:prstTxWarp>
            </a:bodyPr>
            <a:lstStyle/>
            <a:p>
              <a:pPr algn="ctr">
                <a:lnSpc>
                  <a:spcPct val="105000"/>
                </a:lnSpc>
                <a:spcBef>
                  <a:spcPct val="30000"/>
                </a:spcBef>
              </a:pPr>
              <a:r>
                <a:rPr lang="en-US" sz="2000" b="1" dirty="0">
                  <a:latin typeface="Arial"/>
                  <a:cs typeface="Arial"/>
                </a:rPr>
                <a:t>The Health Skills</a:t>
              </a:r>
            </a:p>
          </p:txBody>
        </p:sp>
      </p:grpSp>
      <p:sp>
        <p:nvSpPr>
          <p:cNvPr id="6" name="Rectangle 5"/>
          <p:cNvSpPr/>
          <p:nvPr/>
        </p:nvSpPr>
        <p:spPr>
          <a:xfrm>
            <a:off x="301560" y="3023846"/>
            <a:ext cx="3835205" cy="400110"/>
          </a:xfrm>
          <a:prstGeom prst="rect">
            <a:avLst/>
          </a:prstGeom>
        </p:spPr>
        <p:txBody>
          <a:bodyPr wrap="square">
            <a:spAutoFit/>
          </a:bodyPr>
          <a:lstStyle/>
          <a:p>
            <a:pPr marL="800100" lvl="1" indent="-342900">
              <a:buFont typeface="Arial" panose="020B0604020202020204" pitchFamily="34" charset="0"/>
              <a:buChar char="•"/>
            </a:pPr>
            <a:endParaRPr lang="en-US" sz="2000" dirty="0">
              <a:latin typeface="Arial"/>
              <a:cs typeface="Arial"/>
            </a:endParaRPr>
          </a:p>
        </p:txBody>
      </p:sp>
      <p:sp>
        <p:nvSpPr>
          <p:cNvPr id="15" name="Content Placeholder 2"/>
          <p:cNvSpPr txBox="1">
            <a:spLocks/>
          </p:cNvSpPr>
          <p:nvPr/>
        </p:nvSpPr>
        <p:spPr>
          <a:xfrm>
            <a:off x="301560" y="4027354"/>
            <a:ext cx="8229600" cy="222596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defTabSz="914400"/>
            <a:r>
              <a:rPr lang="en-US" sz="2500" dirty="0" smtClean="0">
                <a:latin typeface="Arial"/>
                <a:cs typeface="Arial"/>
              </a:rPr>
              <a:t>Type of Websites</a:t>
            </a:r>
          </a:p>
          <a:p>
            <a:pPr defTabSz="914400"/>
            <a:r>
              <a:rPr lang="en-US" sz="2500" dirty="0" smtClean="0">
                <a:latin typeface="Arial"/>
                <a:cs typeface="Arial"/>
              </a:rPr>
              <a:t>Author of the site</a:t>
            </a:r>
          </a:p>
          <a:p>
            <a:pPr defTabSz="914400"/>
            <a:r>
              <a:rPr lang="en-US" sz="2500" dirty="0" smtClean="0">
                <a:latin typeface="Arial"/>
                <a:cs typeface="Arial"/>
              </a:rPr>
              <a:t>Current</a:t>
            </a:r>
          </a:p>
          <a:p>
            <a:pPr defTabSz="914400"/>
            <a:r>
              <a:rPr lang="en-US" sz="2500" dirty="0" smtClean="0">
                <a:latin typeface="Arial"/>
                <a:cs typeface="Arial"/>
              </a:rPr>
              <a:t>Quality</a:t>
            </a:r>
            <a:endParaRPr lang="en-US" sz="2500" dirty="0">
              <a:latin typeface="Arial"/>
              <a:cs typeface="Arial"/>
            </a:endParaRPr>
          </a:p>
          <a:p>
            <a:pPr defTabSz="914400"/>
            <a:r>
              <a:rPr lang="en-US" sz="2500" dirty="0" smtClean="0">
                <a:latin typeface="Arial"/>
                <a:cs typeface="Arial"/>
              </a:rPr>
              <a:t>Verify with other sources</a:t>
            </a:r>
          </a:p>
        </p:txBody>
      </p:sp>
    </p:spTree>
    <p:extLst>
      <p:ext uri="{BB962C8B-B14F-4D97-AF65-F5344CB8AC3E}">
        <p14:creationId xmlns:p14="http://schemas.microsoft.com/office/powerpoint/2010/main" val="240149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15">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fade">
                                      <p:cBhvr>
                                        <p:cTn id="25" dur="1000"/>
                                        <p:tgtEl>
                                          <p:spTgt spid="15">
                                            <p:txEl>
                                              <p:pRg st="1" end="1"/>
                                            </p:txEl>
                                          </p:spTgt>
                                        </p:tgtEl>
                                      </p:cBhvr>
                                    </p:animEffect>
                                    <p:anim calcmode="lin" valueType="num">
                                      <p:cBhvr>
                                        <p:cTn id="26"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15">
                                            <p:txEl>
                                              <p:pRg st="1" end="1"/>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fade">
                                      <p:cBhvr>
                                        <p:cTn id="33" dur="1000"/>
                                        <p:tgtEl>
                                          <p:spTgt spid="15">
                                            <p:txEl>
                                              <p:pRg st="2" end="2"/>
                                            </p:txEl>
                                          </p:spTgt>
                                        </p:tgtEl>
                                      </p:cBhvr>
                                    </p:animEffect>
                                    <p:anim calcmode="lin" valueType="num">
                                      <p:cBhvr>
                                        <p:cTn id="34"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15">
                                            <p:txEl>
                                              <p:pRg st="2" end="2"/>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5">
                                            <p:txEl>
                                              <p:pRg st="3" end="3"/>
                                            </p:txEl>
                                          </p:spTgt>
                                        </p:tgtEl>
                                        <p:attrNameLst>
                                          <p:attrName>style.visibility</p:attrName>
                                        </p:attrNameLst>
                                      </p:cBhvr>
                                      <p:to>
                                        <p:strVal val="visible"/>
                                      </p:to>
                                    </p:set>
                                    <p:animEffect transition="in" filter="fade">
                                      <p:cBhvr>
                                        <p:cTn id="41" dur="1000"/>
                                        <p:tgtEl>
                                          <p:spTgt spid="15">
                                            <p:txEl>
                                              <p:pRg st="3" end="3"/>
                                            </p:txEl>
                                          </p:spTgt>
                                        </p:tgtEl>
                                      </p:cBhvr>
                                    </p:animEffect>
                                    <p:anim calcmode="lin" valueType="num">
                                      <p:cBhvr>
                                        <p:cTn id="42"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15">
                                            <p:txEl>
                                              <p:pRg st="3" end="3"/>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5">
                                            <p:txEl>
                                              <p:pRg st="4" end="4"/>
                                            </p:txEl>
                                          </p:spTgt>
                                        </p:tgtEl>
                                        <p:attrNameLst>
                                          <p:attrName>style.visibility</p:attrName>
                                        </p:attrNameLst>
                                      </p:cBhvr>
                                      <p:to>
                                        <p:strVal val="visible"/>
                                      </p:to>
                                    </p:set>
                                    <p:animEffect transition="in" filter="fade">
                                      <p:cBhvr>
                                        <p:cTn id="49" dur="1000"/>
                                        <p:tgtEl>
                                          <p:spTgt spid="15">
                                            <p:txEl>
                                              <p:pRg st="4" end="4"/>
                                            </p:txEl>
                                          </p:spTgt>
                                        </p:tgtEl>
                                      </p:cBhvr>
                                    </p:animEffect>
                                    <p:anim calcmode="lin" valueType="num">
                                      <p:cBhvr>
                                        <p:cTn id="50"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15">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5">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50800" dist="38100" dir="2700000" algn="tl" rotWithShape="0">
                    <a:srgbClr val="000000">
                      <a:alpha val="43000"/>
                    </a:srgbClr>
                  </a:outerShdw>
                </a:effectLst>
                <a:latin typeface="Arial"/>
                <a:cs typeface="Arial"/>
              </a:rPr>
              <a:t>#3 – Communication</a:t>
            </a:r>
            <a:endParaRPr lang="en-US" dirty="0">
              <a:latin typeface="Arial"/>
              <a:cs typeface="Arial"/>
            </a:endParaRPr>
          </a:p>
        </p:txBody>
      </p:sp>
      <p:sp>
        <p:nvSpPr>
          <p:cNvPr id="3" name="Content Placeholder 2"/>
          <p:cNvSpPr>
            <a:spLocks noGrp="1"/>
          </p:cNvSpPr>
          <p:nvPr>
            <p:ph idx="1"/>
          </p:nvPr>
        </p:nvSpPr>
        <p:spPr>
          <a:xfrm>
            <a:off x="457200" y="1818750"/>
            <a:ext cx="8229600" cy="4389120"/>
          </a:xfrm>
        </p:spPr>
        <p:txBody>
          <a:bodyPr/>
          <a:lstStyle/>
          <a:p>
            <a:r>
              <a:rPr lang="en-US" dirty="0">
                <a:latin typeface="Arial"/>
                <a:cs typeface="Arial"/>
              </a:rPr>
              <a:t>Communication is more than just talking</a:t>
            </a:r>
          </a:p>
          <a:p>
            <a:r>
              <a:rPr lang="en-US" dirty="0">
                <a:latin typeface="Arial"/>
                <a:cs typeface="Arial"/>
              </a:rPr>
              <a:t>It is a combination of </a:t>
            </a:r>
            <a:r>
              <a:rPr lang="en-US" dirty="0">
                <a:solidFill>
                  <a:srgbClr val="FFC000"/>
                </a:solidFill>
                <a:latin typeface="Arial"/>
                <a:cs typeface="Arial"/>
              </a:rPr>
              <a:t>Interpersonal Communication</a:t>
            </a:r>
            <a:r>
              <a:rPr lang="en-US" dirty="0">
                <a:latin typeface="Arial"/>
                <a:cs typeface="Arial"/>
              </a:rPr>
              <a:t>, </a:t>
            </a:r>
            <a:r>
              <a:rPr lang="en-US" dirty="0">
                <a:solidFill>
                  <a:srgbClr val="FFC000"/>
                </a:solidFill>
                <a:latin typeface="Arial"/>
                <a:cs typeface="Arial"/>
              </a:rPr>
              <a:t>Refusal Skills</a:t>
            </a:r>
            <a:r>
              <a:rPr lang="en-US" dirty="0">
                <a:latin typeface="Arial"/>
                <a:cs typeface="Arial"/>
              </a:rPr>
              <a:t>, and </a:t>
            </a:r>
            <a:r>
              <a:rPr lang="en-US" dirty="0">
                <a:solidFill>
                  <a:srgbClr val="FFC000"/>
                </a:solidFill>
                <a:latin typeface="Arial"/>
                <a:cs typeface="Arial"/>
              </a:rPr>
              <a:t>Conflict Resolution</a:t>
            </a:r>
            <a:r>
              <a:rPr lang="en-US" dirty="0">
                <a:latin typeface="Arial"/>
                <a:cs typeface="Arial"/>
              </a:rPr>
              <a:t>.</a:t>
            </a:r>
          </a:p>
        </p:txBody>
      </p:sp>
      <p:grpSp>
        <p:nvGrpSpPr>
          <p:cNvPr id="32" name="Group 31"/>
          <p:cNvGrpSpPr/>
          <p:nvPr/>
        </p:nvGrpSpPr>
        <p:grpSpPr>
          <a:xfrm>
            <a:off x="4292409" y="3159853"/>
            <a:ext cx="4143379" cy="3253139"/>
            <a:chOff x="4292409" y="1853135"/>
            <a:chExt cx="4143379" cy="3253139"/>
          </a:xfrm>
        </p:grpSpPr>
        <p:sp>
          <p:nvSpPr>
            <p:cNvPr id="33" name="Rectangle 18"/>
            <p:cNvSpPr>
              <a:spLocks noChangeArrowheads="1"/>
            </p:cNvSpPr>
            <p:nvPr/>
          </p:nvSpPr>
          <p:spPr bwMode="auto">
            <a:xfrm>
              <a:off x="4292413" y="4695112"/>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4" name="Rectangle 15"/>
            <p:cNvSpPr>
              <a:spLocks noChangeArrowheads="1"/>
            </p:cNvSpPr>
            <p:nvPr/>
          </p:nvSpPr>
          <p:spPr bwMode="auto">
            <a:xfrm>
              <a:off x="4292409" y="4286505"/>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Practicing Healthful Behaviors</a:t>
              </a:r>
              <a:endParaRPr lang="en-US" sz="2000" b="1" dirty="0">
                <a:solidFill>
                  <a:srgbClr val="292929"/>
                </a:solidFill>
                <a:latin typeface="Arial"/>
                <a:cs typeface="Arial"/>
              </a:endParaRPr>
            </a:p>
          </p:txBody>
        </p:sp>
        <p:sp>
          <p:nvSpPr>
            <p:cNvPr id="35" name="Rectangle 14"/>
            <p:cNvSpPr>
              <a:spLocks noChangeArrowheads="1"/>
            </p:cNvSpPr>
            <p:nvPr/>
          </p:nvSpPr>
          <p:spPr bwMode="auto">
            <a:xfrm>
              <a:off x="4292413" y="3886937"/>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Goal Setting</a:t>
              </a:r>
            </a:p>
            <a:p>
              <a:pPr>
                <a:lnSpc>
                  <a:spcPct val="105000"/>
                </a:lnSpc>
                <a:spcBef>
                  <a:spcPct val="30000"/>
                </a:spcBef>
              </a:pPr>
              <a:endParaRPr lang="en-US" sz="2000" b="1" dirty="0">
                <a:solidFill>
                  <a:srgbClr val="292929"/>
                </a:solidFill>
                <a:latin typeface="Arial"/>
                <a:cs typeface="Arial"/>
              </a:endParaRPr>
            </a:p>
          </p:txBody>
        </p:sp>
        <p:sp>
          <p:nvSpPr>
            <p:cNvPr id="36" name="Rectangle 13"/>
            <p:cNvSpPr>
              <a:spLocks noChangeArrowheads="1"/>
            </p:cNvSpPr>
            <p:nvPr/>
          </p:nvSpPr>
          <p:spPr bwMode="auto">
            <a:xfrm>
              <a:off x="4292410" y="3475774"/>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smtClean="0">
                  <a:solidFill>
                    <a:srgbClr val="292929"/>
                  </a:solidFill>
                  <a:latin typeface="Arial"/>
                  <a:cs typeface="Arial"/>
                </a:rPr>
                <a:t>Making Decision</a:t>
              </a:r>
              <a:endParaRPr lang="en-US" sz="2000" b="1" dirty="0">
                <a:solidFill>
                  <a:srgbClr val="292929"/>
                </a:solidFill>
                <a:latin typeface="Arial"/>
                <a:cs typeface="Arial"/>
              </a:endParaRPr>
            </a:p>
          </p:txBody>
        </p:sp>
        <p:sp>
          <p:nvSpPr>
            <p:cNvPr id="37" name="Rectangle 12"/>
            <p:cNvSpPr>
              <a:spLocks noChangeArrowheads="1"/>
            </p:cNvSpPr>
            <p:nvPr/>
          </p:nvSpPr>
          <p:spPr bwMode="auto">
            <a:xfrm>
              <a:off x="4292413" y="3075029"/>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endParaRPr lang="en-US" sz="2000" b="1" dirty="0">
                <a:solidFill>
                  <a:srgbClr val="292929"/>
                </a:solidFill>
                <a:latin typeface="Arial"/>
                <a:cs typeface="Arial"/>
              </a:endParaRPr>
            </a:p>
          </p:txBody>
        </p:sp>
        <p:sp>
          <p:nvSpPr>
            <p:cNvPr id="38" name="Rectangle 11"/>
            <p:cNvSpPr>
              <a:spLocks noChangeArrowheads="1"/>
            </p:cNvSpPr>
            <p:nvPr/>
          </p:nvSpPr>
          <p:spPr bwMode="auto">
            <a:xfrm>
              <a:off x="4292412" y="2675460"/>
              <a:ext cx="4143375" cy="411163"/>
            </a:xfrm>
            <a:prstGeom prst="rect">
              <a:avLst/>
            </a:prstGeom>
            <a:solidFill>
              <a:srgbClr val="FDDDCE"/>
            </a:solidFill>
            <a:ln w="9525">
              <a:noFill/>
              <a:miter lim="800000"/>
              <a:headEnd/>
              <a:tailEnd/>
            </a:ln>
          </p:spPr>
          <p:txBody>
            <a:bodyPr lIns="274320">
              <a:prstTxWarp prst="textNoShape">
                <a:avLst/>
              </a:prstTxWarp>
            </a:bodyPr>
            <a:lstStyle/>
            <a:p>
              <a:pPr>
                <a:lnSpc>
                  <a:spcPct val="105000"/>
                </a:lnSpc>
                <a:spcBef>
                  <a:spcPct val="30000"/>
                </a:spcBef>
              </a:pPr>
              <a:r>
                <a:rPr lang="en-US" sz="2000" b="1" dirty="0">
                  <a:solidFill>
                    <a:srgbClr val="292929"/>
                  </a:solidFill>
                  <a:latin typeface="Arial"/>
                  <a:cs typeface="Arial"/>
                </a:rPr>
                <a:t>Accessing Information</a:t>
              </a:r>
            </a:p>
            <a:p>
              <a:pPr>
                <a:lnSpc>
                  <a:spcPct val="105000"/>
                </a:lnSpc>
                <a:spcBef>
                  <a:spcPct val="30000"/>
                </a:spcBef>
              </a:pPr>
              <a:r>
                <a:rPr lang="en-US" sz="2000" b="1" dirty="0">
                  <a:solidFill>
                    <a:srgbClr val="FF0000"/>
                  </a:solidFill>
                  <a:latin typeface="Arial"/>
                  <a:cs typeface="Arial"/>
                </a:rPr>
                <a:t>Communication</a:t>
              </a: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endParaRPr lang="en-US" sz="2000" b="1" dirty="0" smtClean="0">
                <a:solidFill>
                  <a:srgbClr val="292929"/>
                </a:solidFill>
                <a:latin typeface="Arial"/>
                <a:cs typeface="Arial"/>
              </a:endParaRPr>
            </a:p>
            <a:p>
              <a:pPr>
                <a:lnSpc>
                  <a:spcPct val="105000"/>
                </a:lnSpc>
                <a:spcBef>
                  <a:spcPct val="30000"/>
                </a:spcBef>
              </a:pPr>
              <a:r>
                <a:rPr lang="en-US" sz="2000" b="1" dirty="0" smtClean="0">
                  <a:solidFill>
                    <a:srgbClr val="292929"/>
                  </a:solidFill>
                  <a:latin typeface="Arial"/>
                  <a:cs typeface="Arial"/>
                </a:rPr>
                <a:t>Advocacy</a:t>
              </a:r>
            </a:p>
            <a:p>
              <a:pPr>
                <a:lnSpc>
                  <a:spcPct val="105000"/>
                </a:lnSpc>
                <a:spcBef>
                  <a:spcPct val="30000"/>
                </a:spcBef>
              </a:pPr>
              <a:endParaRPr lang="en-US" sz="2000" b="1" dirty="0" smtClean="0">
                <a:solidFill>
                  <a:srgbClr val="292929"/>
                </a:solidFill>
                <a:latin typeface="Arial"/>
                <a:cs typeface="Arial"/>
              </a:endParaRPr>
            </a:p>
          </p:txBody>
        </p:sp>
        <p:sp>
          <p:nvSpPr>
            <p:cNvPr id="39" name="Rectangle 10"/>
            <p:cNvSpPr>
              <a:spLocks noChangeArrowheads="1"/>
            </p:cNvSpPr>
            <p:nvPr/>
          </p:nvSpPr>
          <p:spPr bwMode="auto">
            <a:xfrm>
              <a:off x="4292413" y="2264298"/>
              <a:ext cx="4143375" cy="411162"/>
            </a:xfrm>
            <a:prstGeom prst="rect">
              <a:avLst/>
            </a:prstGeom>
            <a:solidFill>
              <a:srgbClr val="FCF3CC"/>
            </a:solidFill>
            <a:ln w="9525">
              <a:noFill/>
              <a:miter lim="800000"/>
              <a:headEnd/>
              <a:tailEnd/>
            </a:ln>
          </p:spPr>
          <p:txBody>
            <a:bodyPr lIns="274320">
              <a:prstTxWarp prst="textNoShape">
                <a:avLst/>
              </a:prstTxWarp>
            </a:bodyPr>
            <a:lstStyle/>
            <a:p>
              <a:pPr>
                <a:lnSpc>
                  <a:spcPct val="105000"/>
                </a:lnSpc>
                <a:spcBef>
                  <a:spcPct val="30000"/>
                </a:spcBef>
              </a:pPr>
              <a:r>
                <a:rPr lang="en-US" sz="2000" b="1">
                  <a:solidFill>
                    <a:srgbClr val="292929"/>
                  </a:solidFill>
                  <a:latin typeface="Arial"/>
                  <a:cs typeface="Arial"/>
                </a:rPr>
                <a:t>Analyzing Influences</a:t>
              </a:r>
              <a:endParaRPr lang="en-US" sz="2000" b="1" dirty="0">
                <a:solidFill>
                  <a:srgbClr val="292929"/>
                </a:solidFill>
                <a:latin typeface="Arial"/>
                <a:cs typeface="Arial"/>
              </a:endParaRPr>
            </a:p>
          </p:txBody>
        </p:sp>
        <p:sp>
          <p:nvSpPr>
            <p:cNvPr id="40" name="Rectangle 9"/>
            <p:cNvSpPr>
              <a:spLocks noChangeArrowheads="1"/>
            </p:cNvSpPr>
            <p:nvPr/>
          </p:nvSpPr>
          <p:spPr bwMode="auto">
            <a:xfrm>
              <a:off x="4292413" y="1853135"/>
              <a:ext cx="4143375" cy="411163"/>
            </a:xfrm>
            <a:prstGeom prst="rect">
              <a:avLst/>
            </a:prstGeom>
            <a:solidFill>
              <a:srgbClr val="1D5EAB"/>
            </a:solidFill>
            <a:ln w="9525">
              <a:noFill/>
              <a:miter lim="800000"/>
              <a:headEnd/>
              <a:tailEnd/>
            </a:ln>
          </p:spPr>
          <p:txBody>
            <a:bodyPr>
              <a:prstTxWarp prst="textNoShape">
                <a:avLst/>
              </a:prstTxWarp>
            </a:bodyPr>
            <a:lstStyle/>
            <a:p>
              <a:pPr algn="ctr">
                <a:lnSpc>
                  <a:spcPct val="105000"/>
                </a:lnSpc>
                <a:spcBef>
                  <a:spcPct val="30000"/>
                </a:spcBef>
              </a:pPr>
              <a:r>
                <a:rPr lang="en-US" sz="2000" b="1" dirty="0">
                  <a:latin typeface="Arial"/>
                  <a:cs typeface="Arial"/>
                </a:rPr>
                <a:t>The Health Skills</a:t>
              </a:r>
            </a:p>
          </p:txBody>
        </p:sp>
      </p:grpSp>
      <p:pic>
        <p:nvPicPr>
          <p:cNvPr id="14" name="Picture 13" descr="comm"/>
          <p:cNvPicPr>
            <a:picLocks noChangeAspect="1"/>
          </p:cNvPicPr>
          <p:nvPr/>
        </p:nvPicPr>
        <p:blipFill>
          <a:blip r:embed="rId3"/>
          <a:stretch>
            <a:fillRect/>
          </a:stretch>
        </p:blipFill>
        <p:spPr>
          <a:xfrm>
            <a:off x="1085473" y="3928999"/>
            <a:ext cx="2471619" cy="1664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54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fig"/>
          <p:cNvPicPr>
            <a:picLocks noChangeAspect="1" noChangeArrowheads="1"/>
          </p:cNvPicPr>
          <p:nvPr/>
        </p:nvPicPr>
        <p:blipFill>
          <a:blip r:embed="rId2"/>
          <a:srcRect/>
          <a:stretch>
            <a:fillRect/>
          </a:stretch>
        </p:blipFill>
        <p:spPr bwMode="auto">
          <a:xfrm>
            <a:off x="575468" y="1787886"/>
            <a:ext cx="7746425" cy="4743761"/>
          </a:xfrm>
          <a:prstGeom prst="rect">
            <a:avLst/>
          </a:prstGeom>
          <a:noFill/>
          <a:ln w="9525">
            <a:noFill/>
            <a:miter lim="800000"/>
            <a:headEnd/>
            <a:tailEnd/>
          </a:ln>
        </p:spPr>
      </p:pic>
      <p:sp>
        <p:nvSpPr>
          <p:cNvPr id="6" name="Rectangle 10"/>
          <p:cNvSpPr>
            <a:spLocks noChangeArrowheads="1"/>
          </p:cNvSpPr>
          <p:nvPr/>
        </p:nvSpPr>
        <p:spPr bwMode="auto">
          <a:xfrm>
            <a:off x="575468" y="716427"/>
            <a:ext cx="7956550" cy="830997"/>
          </a:xfrm>
          <a:prstGeom prst="rect">
            <a:avLst/>
          </a:prstGeom>
          <a:noFill/>
          <a:ln w="9525">
            <a:noFill/>
            <a:miter lim="800000"/>
            <a:headEnd/>
            <a:tailEnd/>
          </a:ln>
        </p:spPr>
        <p:txBody>
          <a:bodyPr wrap="square" anchor="ctr">
            <a:prstTxWarp prst="textNoShape">
              <a:avLst/>
            </a:prstTxWarp>
            <a:spAutoFit/>
          </a:bodyPr>
          <a:lstStyle/>
          <a:p>
            <a:pPr algn="ctr"/>
            <a:r>
              <a:rPr lang="en-US" sz="2400" dirty="0">
                <a:latin typeface="Arial"/>
                <a:cs typeface="Arial"/>
              </a:rPr>
              <a:t>These refusal strategies can help you say no to potentially harmful activities</a:t>
            </a:r>
            <a:r>
              <a:rPr lang="en-US" dirty="0"/>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effectLst>
                  <a:outerShdw blurRad="50800" dist="38100" dir="2700000" algn="tl" rotWithShape="0">
                    <a:srgbClr val="000000">
                      <a:alpha val="43000"/>
                    </a:srgbClr>
                  </a:outerShdw>
                </a:effectLst>
                <a:latin typeface="Arial"/>
                <a:cs typeface="Arial"/>
              </a:rPr>
              <a:t>Refusal Skill Practice</a:t>
            </a:r>
            <a:endParaRPr lang="en-US" u="sng" dirty="0">
              <a:effectLst>
                <a:outerShdw blurRad="50800" dist="38100" dir="2700000" algn="tl" rotWithShape="0">
                  <a:srgbClr val="000000">
                    <a:alpha val="43000"/>
                  </a:srgbClr>
                </a:outerShdw>
              </a:effectLst>
              <a:latin typeface="Arial"/>
              <a:cs typeface="Arial"/>
            </a:endParaRPr>
          </a:p>
        </p:txBody>
      </p:sp>
      <p:sp>
        <p:nvSpPr>
          <p:cNvPr id="3" name="Content Placeholder 2"/>
          <p:cNvSpPr>
            <a:spLocks noGrp="1"/>
          </p:cNvSpPr>
          <p:nvPr>
            <p:ph idx="1"/>
          </p:nvPr>
        </p:nvSpPr>
        <p:spPr/>
        <p:txBody>
          <a:bodyPr/>
          <a:lstStyle/>
          <a:p>
            <a:pPr algn="ctr"/>
            <a:r>
              <a:rPr lang="en-US" dirty="0" smtClean="0"/>
              <a:t>60 Second Activity</a:t>
            </a:r>
          </a:p>
          <a:p>
            <a:pPr algn="ctr"/>
            <a:r>
              <a:rPr lang="en-US" b="1" dirty="0" smtClean="0"/>
              <a:t>STAND UP</a:t>
            </a:r>
          </a:p>
          <a:p>
            <a:pPr algn="ctr"/>
            <a:r>
              <a:rPr lang="en-US" dirty="0" smtClean="0"/>
              <a:t>Face the person across from you</a:t>
            </a:r>
          </a:p>
          <a:p>
            <a:pPr algn="ctr"/>
            <a:endParaRPr lang="en-US" dirty="0" smtClean="0"/>
          </a:p>
          <a:p>
            <a:pPr algn="ctr"/>
            <a:endParaRPr lang="en-US" dirty="0" smtClean="0"/>
          </a:p>
          <a:p>
            <a:pPr algn="ctr"/>
            <a:endParaRPr lang="en-US" dirty="0" smtClean="0"/>
          </a:p>
          <a:p>
            <a:pPr algn="ctr"/>
            <a:endParaRPr lang="en-US" dirty="0" smtClean="0"/>
          </a:p>
          <a:p>
            <a:pPr algn="ctr"/>
            <a:r>
              <a:rPr lang="en-US" dirty="0" smtClean="0"/>
              <a:t>What are other situations where you might be asked to do something against your values?</a:t>
            </a:r>
            <a:endParaRPr lang="en-US" dirty="0"/>
          </a:p>
        </p:txBody>
      </p:sp>
      <p:pic>
        <p:nvPicPr>
          <p:cNvPr id="4" name="Content Placeholder 3" descr="finger"/>
          <p:cNvPicPr>
            <a:picLocks noChangeAspect="1"/>
          </p:cNvPicPr>
          <p:nvPr/>
        </p:nvPicPr>
        <p:blipFill>
          <a:blip r:embed="rId3"/>
          <a:srcRect l="-1906" r="-1624"/>
          <a:stretch>
            <a:fillRect/>
          </a:stretch>
        </p:blipFill>
        <p:spPr>
          <a:xfrm>
            <a:off x="3751160" y="3467811"/>
            <a:ext cx="1608667" cy="1667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Traffic_light_green.png"/>
          <p:cNvPicPr>
            <a:picLocks noChangeAspect="1"/>
          </p:cNvPicPr>
          <p:nvPr/>
        </p:nvPicPr>
        <p:blipFill>
          <a:blip r:embed="rId4"/>
          <a:stretch>
            <a:fillRect/>
          </a:stretch>
        </p:blipFill>
        <p:spPr>
          <a:xfrm>
            <a:off x="457200" y="2576946"/>
            <a:ext cx="1350517" cy="1553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Traffic_light_green.png"/>
          <p:cNvPicPr>
            <a:picLocks noChangeAspect="1"/>
          </p:cNvPicPr>
          <p:nvPr/>
        </p:nvPicPr>
        <p:blipFill>
          <a:blip r:embed="rId4"/>
          <a:stretch>
            <a:fillRect/>
          </a:stretch>
        </p:blipFill>
        <p:spPr>
          <a:xfrm>
            <a:off x="7336283" y="2576946"/>
            <a:ext cx="1350517" cy="1553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outerShdw blurRad="50800" dist="38100" dir="2700000" algn="tl" rotWithShape="0">
                    <a:srgbClr val="000000">
                      <a:alpha val="43000"/>
                    </a:srgbClr>
                  </a:outerShdw>
                </a:effectLst>
                <a:latin typeface="Arial"/>
                <a:cs typeface="Arial"/>
              </a:rPr>
              <a:t>#4 – Making Decision</a:t>
            </a:r>
            <a:endParaRPr lang="en-US" dirty="0">
              <a:latin typeface="Arial"/>
              <a:cs typeface="Arial"/>
            </a:endParaRPr>
          </a:p>
        </p:txBody>
      </p:sp>
      <p:pic>
        <p:nvPicPr>
          <p:cNvPr id="15" name="Content Placeholder 7" descr="decision-making.jpg"/>
          <p:cNvPicPr>
            <a:picLocks noChangeAspect="1"/>
          </p:cNvPicPr>
          <p:nvPr/>
        </p:nvPicPr>
        <p:blipFill>
          <a:blip r:embed="rId3"/>
          <a:srcRect t="-5527" b="-5527"/>
          <a:stretch>
            <a:fillRect/>
          </a:stretch>
        </p:blipFill>
        <p:spPr>
          <a:xfrm>
            <a:off x="5854110" y="3482502"/>
            <a:ext cx="2254327" cy="247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idx="1"/>
          </p:nvPr>
        </p:nvSpPr>
        <p:spPr/>
        <p:txBody>
          <a:bodyPr/>
          <a:lstStyle/>
          <a:p>
            <a:r>
              <a:rPr lang="en-US" b="1" u="sng" dirty="0">
                <a:solidFill>
                  <a:srgbClr val="FFC000"/>
                </a:solidFill>
                <a:latin typeface="Arial" panose="020B0604020202020204" pitchFamily="34" charset="0"/>
              </a:rPr>
              <a:t>Values: </a:t>
            </a:r>
            <a:r>
              <a:rPr lang="en-US" dirty="0">
                <a:solidFill>
                  <a:srgbClr val="FFFFFF"/>
                </a:solidFill>
                <a:latin typeface="Arial" panose="020B0604020202020204" pitchFamily="34" charset="0"/>
              </a:rPr>
              <a:t>ideas, </a:t>
            </a:r>
            <a:r>
              <a:rPr lang="en-US" dirty="0" smtClean="0">
                <a:solidFill>
                  <a:srgbClr val="FFFFFF"/>
                </a:solidFill>
                <a:latin typeface="Arial" panose="020B0604020202020204" pitchFamily="34" charset="0"/>
              </a:rPr>
              <a:t>standards, </a:t>
            </a:r>
            <a:r>
              <a:rPr lang="en-US" dirty="0">
                <a:solidFill>
                  <a:srgbClr val="FFFFFF"/>
                </a:solidFill>
                <a:latin typeface="Arial" panose="020B0604020202020204" pitchFamily="34" charset="0"/>
              </a:rPr>
              <a:t>beliefs, and attitudes about what are most important to you</a:t>
            </a:r>
          </a:p>
          <a:p>
            <a:r>
              <a:rPr lang="en-US" b="1" dirty="0">
                <a:solidFill>
                  <a:srgbClr val="FFC000"/>
                </a:solidFill>
                <a:latin typeface="Arial" panose="020B0604020202020204" pitchFamily="34" charset="0"/>
              </a:rPr>
              <a:t>DECIDE</a:t>
            </a:r>
            <a:r>
              <a:rPr lang="en-US" dirty="0">
                <a:solidFill>
                  <a:srgbClr val="FFFFFF"/>
                </a:solidFill>
                <a:latin typeface="Arial" panose="020B0604020202020204" pitchFamily="34" charset="0"/>
              </a:rPr>
              <a:t> process:</a:t>
            </a:r>
          </a:p>
          <a:p>
            <a:pPr lvl="1"/>
            <a:r>
              <a:rPr lang="en-US" b="1" dirty="0">
                <a:solidFill>
                  <a:srgbClr val="FFFFFF"/>
                </a:solidFill>
                <a:latin typeface="Arial" panose="020B0604020202020204" pitchFamily="34" charset="0"/>
              </a:rPr>
              <a:t>D</a:t>
            </a:r>
            <a:r>
              <a:rPr lang="en-US" dirty="0">
                <a:solidFill>
                  <a:srgbClr val="FFFFFF"/>
                </a:solidFill>
                <a:latin typeface="Arial" panose="020B0604020202020204" pitchFamily="34" charset="0"/>
              </a:rPr>
              <a:t>efine the problem</a:t>
            </a:r>
          </a:p>
          <a:p>
            <a:pPr lvl="1"/>
            <a:r>
              <a:rPr lang="en-US" b="1" dirty="0">
                <a:solidFill>
                  <a:srgbClr val="FFFFFF"/>
                </a:solidFill>
                <a:latin typeface="Arial" panose="020B0604020202020204" pitchFamily="34" charset="0"/>
              </a:rPr>
              <a:t>E</a:t>
            </a:r>
            <a:r>
              <a:rPr lang="en-US" dirty="0">
                <a:solidFill>
                  <a:srgbClr val="FFFFFF"/>
                </a:solidFill>
                <a:latin typeface="Arial" panose="020B0604020202020204" pitchFamily="34" charset="0"/>
              </a:rPr>
              <a:t>xplore the alternatives</a:t>
            </a:r>
          </a:p>
          <a:p>
            <a:pPr lvl="1"/>
            <a:r>
              <a:rPr lang="en-US" b="1" dirty="0">
                <a:solidFill>
                  <a:srgbClr val="FFFFFF"/>
                </a:solidFill>
                <a:latin typeface="Arial" panose="020B0604020202020204" pitchFamily="34" charset="0"/>
              </a:rPr>
              <a:t>C</a:t>
            </a:r>
            <a:r>
              <a:rPr lang="en-US" dirty="0">
                <a:solidFill>
                  <a:srgbClr val="FFFFFF"/>
                </a:solidFill>
                <a:latin typeface="Arial" panose="020B0604020202020204" pitchFamily="34" charset="0"/>
              </a:rPr>
              <a:t>onsider the consequences</a:t>
            </a:r>
          </a:p>
          <a:p>
            <a:pPr lvl="1"/>
            <a:r>
              <a:rPr lang="en-US" b="1" dirty="0">
                <a:solidFill>
                  <a:srgbClr val="FFFFFF"/>
                </a:solidFill>
                <a:latin typeface="Arial" panose="020B0604020202020204" pitchFamily="34" charset="0"/>
              </a:rPr>
              <a:t>I</a:t>
            </a:r>
            <a:r>
              <a:rPr lang="en-US" dirty="0">
                <a:solidFill>
                  <a:srgbClr val="FFFFFF"/>
                </a:solidFill>
                <a:latin typeface="Arial" panose="020B0604020202020204" pitchFamily="34" charset="0"/>
              </a:rPr>
              <a:t>dentify your values</a:t>
            </a:r>
          </a:p>
          <a:p>
            <a:pPr lvl="1"/>
            <a:r>
              <a:rPr lang="en-US" b="1" dirty="0">
                <a:solidFill>
                  <a:srgbClr val="FFFFFF"/>
                </a:solidFill>
                <a:latin typeface="Arial" panose="020B0604020202020204" pitchFamily="34" charset="0"/>
              </a:rPr>
              <a:t>D</a:t>
            </a:r>
            <a:r>
              <a:rPr lang="en-US" dirty="0">
                <a:solidFill>
                  <a:srgbClr val="FFFFFF"/>
                </a:solidFill>
                <a:latin typeface="Arial" panose="020B0604020202020204" pitchFamily="34" charset="0"/>
              </a:rPr>
              <a:t>ecide and act</a:t>
            </a:r>
          </a:p>
          <a:p>
            <a:pPr lvl="1"/>
            <a:r>
              <a:rPr lang="en-US" b="1" dirty="0">
                <a:solidFill>
                  <a:srgbClr val="FFFFFF"/>
                </a:solidFill>
                <a:latin typeface="Arial" panose="020B0604020202020204" pitchFamily="34" charset="0"/>
              </a:rPr>
              <a:t>E</a:t>
            </a:r>
            <a:r>
              <a:rPr lang="en-US" dirty="0">
                <a:solidFill>
                  <a:srgbClr val="FFFFFF"/>
                </a:solidFill>
                <a:latin typeface="Arial" panose="020B0604020202020204" pitchFamily="34" charset="0"/>
              </a:rPr>
              <a:t>valuate the results</a:t>
            </a:r>
          </a:p>
          <a:p>
            <a:endParaRPr lang="th-TH" dirty="0"/>
          </a:p>
        </p:txBody>
      </p:sp>
    </p:spTree>
    <p:extLst>
      <p:ext uri="{BB962C8B-B14F-4D97-AF65-F5344CB8AC3E}">
        <p14:creationId xmlns:p14="http://schemas.microsoft.com/office/powerpoint/2010/main" val="11286247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TC104033937[[fn=Vapor Trail]]</Template>
  <TotalTime>7965</TotalTime>
  <Words>953</Words>
  <Application>Microsoft Office PowerPoint</Application>
  <PresentationFormat>On-screen Show (4:3)</PresentationFormat>
  <Paragraphs>162</Paragraphs>
  <Slides>15</Slides>
  <Notes>12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Browallia New</vt:lpstr>
      <vt:lpstr>Calibri</vt:lpstr>
      <vt:lpstr>Constantia</vt:lpstr>
      <vt:lpstr>Cordia New</vt:lpstr>
      <vt:lpstr>Wingdings 2</vt:lpstr>
      <vt:lpstr>Flow</vt:lpstr>
      <vt:lpstr>Lesson 2</vt:lpstr>
      <vt:lpstr>A Healthy You</vt:lpstr>
      <vt:lpstr>Health Skills </vt:lpstr>
      <vt:lpstr>#1 – Analyzing Influences</vt:lpstr>
      <vt:lpstr>#2 – Accessing Information</vt:lpstr>
      <vt:lpstr>#3 – Communication</vt:lpstr>
      <vt:lpstr>PowerPoint Presentation</vt:lpstr>
      <vt:lpstr>Refusal Skill Practice</vt:lpstr>
      <vt:lpstr>#4 – Making Decision</vt:lpstr>
      <vt:lpstr>#4 – Making Decision</vt:lpstr>
      <vt:lpstr>#5 – Goal Setting</vt:lpstr>
      <vt:lpstr>Making the Connection…</vt:lpstr>
      <vt:lpstr>Create a New Path…</vt:lpstr>
      <vt:lpstr>#6 – Practicing Healthful Behaviors</vt:lpstr>
      <vt:lpstr>#7 – Advocacy</vt:lpstr>
    </vt:vector>
  </TitlesOfParts>
  <Company>ISD 728</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user</dc:creator>
  <cp:lastModifiedBy>MUIDS</cp:lastModifiedBy>
  <cp:revision>79</cp:revision>
  <cp:lastPrinted>2011-08-18T03:28:19Z</cp:lastPrinted>
  <dcterms:created xsi:type="dcterms:W3CDTF">2011-08-30T18:14:49Z</dcterms:created>
  <dcterms:modified xsi:type="dcterms:W3CDTF">2014-09-21T21:09:38Z</dcterms:modified>
</cp:coreProperties>
</file>