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notesMasterIdLst>
    <p:notesMasterId r:id="rId18"/>
  </p:notesMasterIdLst>
  <p:sldIdLst>
    <p:sldId id="257" r:id="rId2"/>
    <p:sldId id="260" r:id="rId3"/>
    <p:sldId id="262" r:id="rId4"/>
    <p:sldId id="264" r:id="rId5"/>
    <p:sldId id="265" r:id="rId6"/>
    <p:sldId id="267" r:id="rId7"/>
    <p:sldId id="261" r:id="rId8"/>
    <p:sldId id="258" r:id="rId9"/>
    <p:sldId id="259" r:id="rId10"/>
    <p:sldId id="271" r:id="rId11"/>
    <p:sldId id="273" r:id="rId12"/>
    <p:sldId id="272" r:id="rId13"/>
    <p:sldId id="274" r:id="rId14"/>
    <p:sldId id="275" r:id="rId15"/>
    <p:sldId id="269" r:id="rId16"/>
    <p:sldId id="268" r:id="rId17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50" autoAdjust="0"/>
    <p:restoredTop sz="54118" autoAdjust="0"/>
  </p:normalViewPr>
  <p:slideViewPr>
    <p:cSldViewPr snapToGrid="0">
      <p:cViewPr varScale="1">
        <p:scale>
          <a:sx n="46" d="100"/>
          <a:sy n="46" d="100"/>
        </p:scale>
        <p:origin x="-1992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2D69F-3184-4553-982B-B82A3922DFC2}" type="datetimeFigureOut">
              <a:rPr lang="th-TH" smtClean="0"/>
              <a:t>11/30/14 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FA1E9-B4BC-441B-A3D7-231EB891A23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14189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F352FE-7DB6-489C-BF86-DB32FF6041B8}" type="slidenum">
              <a:rPr lang="en-US" sz="1200" smtClean="0">
                <a:latin typeface="Calibri" panose="020F0502020204030204" pitchFamily="34" charset="0"/>
              </a:rPr>
              <a:pPr/>
              <a:t>1</a:t>
            </a:fld>
            <a:endParaRPr lang="en-US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137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="1" dirty="0" smtClean="0">
                <a:latin typeface="Calibri" panose="020F0502020204030204" pitchFamily="34" charset="0"/>
              </a:rPr>
              <a:t>Bacteria</a:t>
            </a:r>
            <a:r>
              <a:rPr lang="en-US" altLang="en-US" sz="1800" dirty="0" smtClean="0">
                <a:latin typeface="Calibri" panose="020F0502020204030204" pitchFamily="34" charset="0"/>
              </a:rPr>
              <a:t> are simple, single-celled microorganisms.  Bacteria live in air, soil, food, and in and on the bodies of plants and animals, including you.</a:t>
            </a:r>
            <a:endParaRPr lang="en-US" dirty="0" smtClean="0"/>
          </a:p>
          <a:p>
            <a:pPr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en-US" sz="1800" dirty="0" smtClean="0"/>
              <a:t>Some bacteria injure cells by giving off poisons called </a:t>
            </a:r>
            <a:r>
              <a:rPr lang="en-US" altLang="en-US" sz="1800" b="1" dirty="0" smtClean="0"/>
              <a:t>toxins</a:t>
            </a:r>
            <a:r>
              <a:rPr lang="en-US" altLang="en-US" sz="1800" dirty="0" smtClean="0"/>
              <a:t>.</a:t>
            </a:r>
          </a:p>
          <a:p>
            <a:pPr eaLnBrk="1" hangingPunct="1">
              <a:spcBef>
                <a:spcPct val="0"/>
              </a:spcBef>
              <a:buFontTx/>
              <a:buChar char="•"/>
              <a:defRPr/>
            </a:pPr>
            <a:endParaRPr lang="en-US" altLang="en-US" sz="18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 smtClean="0">
                <a:latin typeface="Calibri" panose="020F0502020204030204" pitchFamily="34" charset="0"/>
              </a:rPr>
              <a:t>The</a:t>
            </a:r>
            <a:r>
              <a:rPr lang="en-US" altLang="en-US" sz="1800" baseline="0" dirty="0" smtClean="0">
                <a:latin typeface="Calibri" panose="020F0502020204030204" pitchFamily="34" charset="0"/>
              </a:rPr>
              <a:t> </a:t>
            </a:r>
            <a:r>
              <a:rPr lang="en-US" altLang="en-US" sz="1800" dirty="0" smtClean="0">
                <a:latin typeface="Calibri" panose="020F0502020204030204" pitchFamily="34" charset="0"/>
              </a:rPr>
              <a:t>smallest pathogens are </a:t>
            </a:r>
            <a:r>
              <a:rPr lang="en-US" altLang="en-US" sz="1800" b="1" dirty="0" smtClean="0">
                <a:latin typeface="Calibri" panose="020F0502020204030204" pitchFamily="34" charset="0"/>
              </a:rPr>
              <a:t>viruses</a:t>
            </a:r>
            <a:r>
              <a:rPr lang="en-US" altLang="en-US" sz="1800" dirty="0" smtClean="0">
                <a:latin typeface="Calibri" panose="020F0502020204030204" pitchFamily="34" charset="0"/>
              </a:rPr>
              <a:t>. A virus can multiply only after entering a living cell. The virus then takes over the cell’s reproductive mechanisms, resulting in cell damage or death.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800" dirty="0" smtClean="0">
              <a:latin typeface="Calibri" panose="020F050202020403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 smtClean="0">
                <a:latin typeface="Calibri" panose="020F0502020204030204" pitchFamily="34" charset="0"/>
              </a:rPr>
              <a:t>Organisms such as yeasts, molds, and mushrooms are known as </a:t>
            </a:r>
            <a:r>
              <a:rPr lang="en-US" altLang="en-US" sz="1800" b="1" dirty="0" smtClean="0">
                <a:latin typeface="Calibri" panose="020F0502020204030204" pitchFamily="34" charset="0"/>
              </a:rPr>
              <a:t>fungi</a:t>
            </a:r>
            <a:r>
              <a:rPr lang="en-US" altLang="en-US" sz="1800" dirty="0" smtClean="0">
                <a:latin typeface="Calibri" panose="020F0502020204030204" pitchFamily="34" charset="0"/>
              </a:rPr>
              <a:t> (FUN </a:t>
            </a:r>
            <a:r>
              <a:rPr lang="en-US" altLang="en-US" sz="1800" dirty="0" err="1" smtClean="0">
                <a:latin typeface="Calibri" panose="020F0502020204030204" pitchFamily="34" charset="0"/>
              </a:rPr>
              <a:t>jy</a:t>
            </a:r>
            <a:r>
              <a:rPr lang="en-US" altLang="en-US" sz="1800" dirty="0" smtClean="0">
                <a:latin typeface="Calibri" panose="020F0502020204030204" pitchFamily="34" charset="0"/>
              </a:rPr>
              <a:t>). Fungi grow best in warm, dark, moist areas.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800" dirty="0" smtClean="0">
              <a:latin typeface="Calibri" panose="020F050202020403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 smtClean="0">
                <a:latin typeface="Calibri" panose="020F0502020204030204" pitchFamily="34" charset="0"/>
              </a:rPr>
              <a:t>Single-celled organisms that are much larger and more complex than bacteria are known as </a:t>
            </a:r>
            <a:r>
              <a:rPr lang="en-US" altLang="en-US" sz="1800" b="1" dirty="0" smtClean="0">
                <a:latin typeface="Calibri" panose="020F0502020204030204" pitchFamily="34" charset="0"/>
              </a:rPr>
              <a:t>protozoans</a:t>
            </a:r>
            <a:r>
              <a:rPr lang="en-US" altLang="en-US" sz="1800" dirty="0" smtClean="0">
                <a:latin typeface="Calibri" panose="020F0502020204030204" pitchFamily="34" charset="0"/>
              </a:rPr>
              <a:t> (</a:t>
            </a:r>
            <a:r>
              <a:rPr lang="en-US" altLang="en-US" sz="1800" dirty="0" err="1" smtClean="0">
                <a:latin typeface="Calibri" panose="020F0502020204030204" pitchFamily="34" charset="0"/>
              </a:rPr>
              <a:t>proh</a:t>
            </a:r>
            <a:r>
              <a:rPr lang="en-US" altLang="en-US" sz="1800" dirty="0" smtClean="0">
                <a:latin typeface="Calibri" panose="020F0502020204030204" pitchFamily="34" charset="0"/>
              </a:rPr>
              <a:t> </a:t>
            </a:r>
            <a:r>
              <a:rPr lang="en-US" altLang="en-US" sz="1800" dirty="0" err="1" smtClean="0">
                <a:latin typeface="Calibri" panose="020F0502020204030204" pitchFamily="34" charset="0"/>
              </a:rPr>
              <a:t>tuh</a:t>
            </a:r>
            <a:r>
              <a:rPr lang="en-US" altLang="en-US" sz="1800" dirty="0" smtClean="0">
                <a:latin typeface="Calibri" panose="020F0502020204030204" pitchFamily="34" charset="0"/>
              </a:rPr>
              <a:t> ZOH </a:t>
            </a:r>
            <a:r>
              <a:rPr lang="en-US" altLang="en-US" sz="1800" dirty="0" err="1" smtClean="0">
                <a:latin typeface="Calibri" panose="020F0502020204030204" pitchFamily="34" charset="0"/>
              </a:rPr>
              <a:t>unz</a:t>
            </a:r>
            <a:r>
              <a:rPr lang="en-US" altLang="en-US" sz="1800" dirty="0" smtClean="0">
                <a:latin typeface="Calibri" panose="020F0502020204030204" pitchFamily="34" charset="0"/>
              </a:rPr>
              <a:t>). Protozoans have the ability to move through fluids in search of food.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800" dirty="0" smtClean="0">
              <a:latin typeface="Calibri" panose="020F050202020403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800" dirty="0" smtClean="0">
              <a:latin typeface="Calibri" panose="020F050202020403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800" dirty="0" smtClean="0">
              <a:latin typeface="Calibri" panose="020F050202020403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800" dirty="0" smtClean="0">
              <a:latin typeface="Calibri" panose="020F050202020403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800" dirty="0" smtClean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FA1E9-B4BC-441B-A3D7-231EB891A237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1695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FA1E9-B4BC-441B-A3D7-231EB891A237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73616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AU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FA1E9-B4BC-441B-A3D7-231EB891A237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7506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F352FE-7DB6-489C-BF86-DB32FF6041B8}" type="slidenum">
              <a:rPr lang="en-US" sz="1200" smtClean="0">
                <a:latin typeface="Calibri" panose="020F0502020204030204" pitchFamily="34" charset="0"/>
              </a:rPr>
              <a:pPr/>
              <a:t>7</a:t>
            </a:fld>
            <a:endParaRPr lang="en-US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528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FA1E9-B4BC-441B-A3D7-231EB891A237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81057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Entry can occur by direct</a:t>
            </a:r>
            <a:r>
              <a:rPr lang="en-US" baseline="0" dirty="0" smtClean="0">
                <a:solidFill>
                  <a:srgbClr val="FF0000"/>
                </a:solidFill>
              </a:rPr>
              <a:t> penetration of the protein coat and insertion of the viral genome (polio and other non-enveloped viruses), fusion of the viral envelope with the host cell membrane (measles and mumps viruses). </a:t>
            </a:r>
          </a:p>
          <a:p>
            <a:endParaRPr lang="en-US" baseline="0" dirty="0" smtClean="0">
              <a:solidFill>
                <a:srgbClr val="FF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solidFill>
                  <a:srgbClr val="FF0000"/>
                </a:solidFill>
              </a:rPr>
              <a:t>Nonenveloped</a:t>
            </a:r>
            <a:r>
              <a:rPr lang="en-US" dirty="0" smtClean="0">
                <a:solidFill>
                  <a:srgbClr val="FF0000"/>
                </a:solidFill>
              </a:rPr>
              <a:t> viruses are released by cell </a:t>
            </a:r>
            <a:r>
              <a:rPr lang="en-US" dirty="0" err="1" smtClean="0">
                <a:solidFill>
                  <a:srgbClr val="FF0000"/>
                </a:solidFill>
              </a:rPr>
              <a:t>lysis</a:t>
            </a:r>
            <a:r>
              <a:rPr lang="en-US" dirty="0" smtClean="0">
                <a:solidFill>
                  <a:srgbClr val="FF0000"/>
                </a:solidFill>
              </a:rPr>
              <a:t>, but enveloped forms are released by budding. Budding occurs when the </a:t>
            </a:r>
            <a:r>
              <a:rPr lang="en-US" dirty="0" err="1" smtClean="0">
                <a:solidFill>
                  <a:srgbClr val="FF0000"/>
                </a:solidFill>
              </a:rPr>
              <a:t>nucleocapsid</a:t>
            </a:r>
            <a:r>
              <a:rPr lang="en-US" dirty="0" smtClean="0">
                <a:solidFill>
                  <a:srgbClr val="FF0000"/>
                </a:solidFill>
              </a:rPr>
              <a:t> migrates to and is surrounded by a portion of host cell membrane from either the nucleus, endoplasmic reticulum or outer membrane. During synthesis, viral protein spikes such as neuraminidase and </a:t>
            </a:r>
            <a:r>
              <a:rPr lang="en-US" dirty="0" err="1" smtClean="0">
                <a:solidFill>
                  <a:srgbClr val="FF0000"/>
                </a:solidFill>
              </a:rPr>
              <a:t>hemagluttinin</a:t>
            </a:r>
            <a:r>
              <a:rPr lang="en-US" dirty="0" smtClean="0">
                <a:solidFill>
                  <a:srgbClr val="FF0000"/>
                </a:solidFill>
              </a:rPr>
              <a:t> are added to the host membrane.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FA1E9-B4BC-441B-A3D7-231EB891A237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62276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FA1E9-B4BC-441B-A3D7-231EB891A237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7776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6A68-D469-4DAF-8A53-1E0F837E7DEA}" type="datetimeFigureOut">
              <a:rPr lang="th-TH" smtClean="0"/>
              <a:t>11/30/14 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2832-FBB1-4341-B1E6-0A08241023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6753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6A68-D469-4DAF-8A53-1E0F837E7DEA}" type="datetimeFigureOut">
              <a:rPr lang="th-TH" smtClean="0"/>
              <a:t>11/30/14 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2832-FBB1-4341-B1E6-0A08241023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6256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6A68-D469-4DAF-8A53-1E0F837E7DEA}" type="datetimeFigureOut">
              <a:rPr lang="th-TH" smtClean="0"/>
              <a:t>11/30/14 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2832-FBB1-4341-B1E6-0A08241023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4781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6A68-D469-4DAF-8A53-1E0F837E7DEA}" type="datetimeFigureOut">
              <a:rPr lang="th-TH" smtClean="0"/>
              <a:t>11/30/14 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2832-FBB1-4341-B1E6-0A08241023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54756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6A68-D469-4DAF-8A53-1E0F837E7DEA}" type="datetimeFigureOut">
              <a:rPr lang="th-TH" smtClean="0"/>
              <a:t>11/30/14 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2832-FBB1-4341-B1E6-0A08241023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05186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6A68-D469-4DAF-8A53-1E0F837E7DEA}" type="datetimeFigureOut">
              <a:rPr lang="th-TH" smtClean="0"/>
              <a:t>11/30/14 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2832-FBB1-4341-B1E6-0A08241023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3699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6A68-D469-4DAF-8A53-1E0F837E7DEA}" type="datetimeFigureOut">
              <a:rPr lang="th-TH" smtClean="0"/>
              <a:t>11/30/14 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2832-FBB1-4341-B1E6-0A08241023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2969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6A68-D469-4DAF-8A53-1E0F837E7DEA}" type="datetimeFigureOut">
              <a:rPr lang="th-TH" smtClean="0"/>
              <a:t>11/30/14 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2832-FBB1-4341-B1E6-0A08241023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72272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6A68-D469-4DAF-8A53-1E0F837E7DEA}" type="datetimeFigureOut">
              <a:rPr lang="th-TH" smtClean="0"/>
              <a:t>11/30/14 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2832-FBB1-4341-B1E6-0A08241023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87030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6A68-D469-4DAF-8A53-1E0F837E7DEA}" type="datetimeFigureOut">
              <a:rPr lang="th-TH" smtClean="0"/>
              <a:t>11/30/14 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2832-FBB1-4341-B1E6-0A08241023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4245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6A68-D469-4DAF-8A53-1E0F837E7DEA}" type="datetimeFigureOut">
              <a:rPr lang="th-TH" smtClean="0"/>
              <a:t>11/30/14 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2832-FBB1-4341-B1E6-0A08241023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839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6A68-D469-4DAF-8A53-1E0F837E7DEA}" type="datetimeFigureOut">
              <a:rPr lang="th-TH" smtClean="0"/>
              <a:t>11/30/14 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2832-FBB1-4341-B1E6-0A08241023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5184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6A68-D469-4DAF-8A53-1E0F837E7DEA}" type="datetimeFigureOut">
              <a:rPr lang="th-TH" smtClean="0"/>
              <a:t>11/30/14 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2832-FBB1-4341-B1E6-0A08241023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6703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F4D16A68-D469-4DAF-8A53-1E0F837E7DEA}" type="datetimeFigureOut">
              <a:rPr lang="th-TH" smtClean="0"/>
              <a:t>11/30/14 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A4722832-FBB1-4341-B1E6-0A08241023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5267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4D16A68-D469-4DAF-8A53-1E0F837E7DEA}" type="datetimeFigureOut">
              <a:rPr lang="th-TH" smtClean="0"/>
              <a:t>11/30/14 </a:t>
            </a:fld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A4722832-FBB1-4341-B1E6-0A08241023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130769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 3 Lesson 1</a:t>
            </a:r>
            <a:br>
              <a:rPr lang="en-US" dirty="0" smtClean="0"/>
            </a:br>
            <a:r>
              <a:rPr lang="en-US" dirty="0" smtClean="0"/>
              <a:t>Chain of Infection</a:t>
            </a:r>
            <a:endParaRPr lang="th-TH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Ms. Sarina Promthong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1769454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Virus VS. Bacteria (1. </a:t>
            </a:r>
            <a:r>
              <a:rPr lang="en-US" dirty="0" smtClean="0"/>
              <a:t>Structure and Size)</a:t>
            </a:r>
            <a:endParaRPr lang="th-TH" dirty="0"/>
          </a:p>
        </p:txBody>
      </p:sp>
      <p:pic>
        <p:nvPicPr>
          <p:cNvPr id="10" name="Picture 6" descr="https://i.embed.ly/1/display/resize?key=1e6a1a1efdb011df84894040444cdc60&amp;url=http%3A%2F%2Fmicro.magnet.fsu.edu%2Fcells%2Fprocaryotes%2Fimages%2Fprocaryote.jpg&amp;width=8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"/>
          <a:stretch/>
        </p:blipFill>
        <p:spPr bwMode="auto">
          <a:xfrm>
            <a:off x="8874608" y="2301753"/>
            <a:ext cx="3192976" cy="353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i.embed.ly/1/display/resize?key=1e6a1a1efdb011df84894040444cdc60&amp;url=http%3A%2F%2Fimg15.nnm.me%2Fe%2F1%2Fb%2Fe%2F9%2F445c5e21e37833dad5405bfd83a.jpg&amp;width=8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742" y="4708391"/>
            <a:ext cx="1409374" cy="171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micro.magnet.fsu.edu/cells/viruses/images/influenzafigure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24"/>
          <a:stretch/>
        </p:blipFill>
        <p:spPr bwMode="auto">
          <a:xfrm>
            <a:off x="457028" y="3106203"/>
            <a:ext cx="4204504" cy="335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s://fundamentsoflife.files.wordpress.com/2014/09/viru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151" y="2290963"/>
            <a:ext cx="2824115" cy="176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954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20" y="2245985"/>
            <a:ext cx="6535994" cy="43911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375" y="2695183"/>
            <a:ext cx="4795868" cy="34342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48408"/>
          <a:stretch/>
        </p:blipFill>
        <p:spPr>
          <a:xfrm>
            <a:off x="240227" y="263322"/>
            <a:ext cx="6477000" cy="17953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49160" y="1502487"/>
            <a:ext cx="39801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Comparing the Sizes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859647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dirty="0" smtClean="0"/>
              <a:t>Virus VS. Bacteria </a:t>
            </a:r>
            <a:r>
              <a:rPr lang="en-US" dirty="0" smtClean="0"/>
              <a:t>(2. Shape)</a:t>
            </a:r>
            <a:endParaRPr lang="th-TH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791" y="2296767"/>
            <a:ext cx="5357323" cy="3640372"/>
          </a:xfrm>
          <a:prstGeom prst="rect">
            <a:avLst/>
          </a:prstGeom>
        </p:spPr>
      </p:pic>
      <p:pic>
        <p:nvPicPr>
          <p:cNvPr id="19" name="Picture 18" descr="Screen Shot 2557-11-30 at 6.33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58" y="2354411"/>
            <a:ext cx="5391609" cy="3434809"/>
          </a:xfrm>
          <a:prstGeom prst="rect">
            <a:avLst/>
          </a:prstGeom>
        </p:spPr>
      </p:pic>
      <p:pic>
        <p:nvPicPr>
          <p:cNvPr id="20" name="Picture 19" descr="Screen Shot 2557-11-30 at 6.33.5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5" y="5924982"/>
            <a:ext cx="5745611" cy="5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19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(3. Reproduction) Viral reproduction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96" y="1990241"/>
            <a:ext cx="6736768" cy="47020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b="48647"/>
          <a:stretch/>
        </p:blipFill>
        <p:spPr>
          <a:xfrm>
            <a:off x="7691245" y="2020379"/>
            <a:ext cx="3722609" cy="2535514"/>
          </a:xfrm>
          <a:prstGeom prst="rect">
            <a:avLst/>
          </a:prstGeom>
        </p:spPr>
      </p:pic>
      <p:pic>
        <p:nvPicPr>
          <p:cNvPr id="18" name="Picture 17" descr="Screen Shot 2557-11-30 at 6.45.4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83" y="4750342"/>
            <a:ext cx="3640219" cy="195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20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(3. Reproduction) </a:t>
            </a:r>
            <a:r>
              <a:rPr lang="en-US" dirty="0" smtClean="0"/>
              <a:t>Bacteria </a:t>
            </a:r>
            <a:r>
              <a:rPr lang="en-US" dirty="0"/>
              <a:t>reproduction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453" y="1546243"/>
            <a:ext cx="3003547" cy="18603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5222"/>
          <a:stretch/>
        </p:blipFill>
        <p:spPr>
          <a:xfrm>
            <a:off x="828214" y="2733537"/>
            <a:ext cx="5088534" cy="3617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4798"/>
          <a:stretch/>
        </p:blipFill>
        <p:spPr>
          <a:xfrm>
            <a:off x="7260675" y="3636459"/>
            <a:ext cx="4406789" cy="28073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7710" y="1573854"/>
            <a:ext cx="2522504" cy="194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02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on VIRUS </a:t>
            </a:r>
            <a:r>
              <a:rPr lang="en-US" dirty="0"/>
              <a:t>VS. BACTERIA</a:t>
            </a:r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087" t="19261" r="11752" b="6648"/>
          <a:stretch/>
        </p:blipFill>
        <p:spPr>
          <a:xfrm>
            <a:off x="6500552" y="2614885"/>
            <a:ext cx="5519651" cy="38864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576" t="19716" r="11752" b="13238"/>
          <a:stretch/>
        </p:blipFill>
        <p:spPr>
          <a:xfrm>
            <a:off x="215167" y="2614884"/>
            <a:ext cx="6152381" cy="388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93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354251"/>
            <a:ext cx="10571998" cy="1315110"/>
          </a:xfrm>
        </p:spPr>
        <p:txBody>
          <a:bodyPr/>
          <a:lstStyle/>
          <a:p>
            <a:r>
              <a:rPr lang="en-US" sz="3500" dirty="0" smtClean="0"/>
              <a:t>Select </a:t>
            </a:r>
            <a:r>
              <a:rPr lang="en-US" sz="3500" dirty="0"/>
              <a:t>a </a:t>
            </a:r>
            <a:r>
              <a:rPr lang="en-US" sz="3500" dirty="0" smtClean="0"/>
              <a:t>bacterial/viral </a:t>
            </a:r>
            <a:r>
              <a:rPr lang="en-US" sz="3500" dirty="0"/>
              <a:t>pathogen </a:t>
            </a:r>
            <a:r>
              <a:rPr lang="en-US" sz="3500" dirty="0" smtClean="0"/>
              <a:t>to research </a:t>
            </a:r>
            <a:r>
              <a:rPr lang="en-US" sz="3500" dirty="0" smtClean="0"/>
              <a:t>on (follow the instructions on the class site)</a:t>
            </a:r>
            <a:endParaRPr lang="th-TH" sz="35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4742" t="14489" r="12008" b="12330"/>
          <a:stretch/>
        </p:blipFill>
        <p:spPr>
          <a:xfrm>
            <a:off x="810000" y="2339774"/>
            <a:ext cx="6550430" cy="42610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4258" t="12898" r="11753" b="5738"/>
          <a:stretch/>
        </p:blipFill>
        <p:spPr>
          <a:xfrm>
            <a:off x="7980218" y="2259992"/>
            <a:ext cx="3225339" cy="434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3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 3 Lesson Outline</a:t>
            </a:r>
            <a:endParaRPr lang="th-TH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2825854"/>
              </p:ext>
            </p:extLst>
          </p:nvPr>
        </p:nvGraphicFramePr>
        <p:xfrm>
          <a:off x="323360" y="2587341"/>
          <a:ext cx="11604698" cy="3753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2495"/>
                <a:gridCol w="2836958"/>
                <a:gridCol w="1925592"/>
                <a:gridCol w="2066279"/>
                <a:gridCol w="2463374"/>
              </a:tblGrid>
              <a:tr h="338773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Lesson 1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Lesson 2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Lesson 3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Lesson 4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Lesson 5</a:t>
                      </a:r>
                      <a:endParaRPr lang="th-TH" dirty="0"/>
                    </a:p>
                  </a:txBody>
                  <a:tcPr/>
                </a:tc>
              </a:tr>
              <a:tr h="338773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Agenda: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 smtClean="0"/>
                        <a:t>Introduction to</a:t>
                      </a:r>
                      <a:r>
                        <a:rPr lang="en-US" baseline="0" dirty="0" smtClean="0"/>
                        <a:t> infectious disease</a:t>
                      </a:r>
                      <a:endParaRPr lang="en-US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 smtClean="0"/>
                        <a:t>Chain of Infection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b="1" dirty="0" smtClean="0"/>
                        <a:t>HW</a:t>
                      </a:r>
                      <a:r>
                        <a:rPr lang="en-US" b="1" baseline="0" dirty="0" smtClean="0"/>
                        <a:t> Chain of infection 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Agenda: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 smtClean="0"/>
                        <a:t>Virus</a:t>
                      </a:r>
                      <a:r>
                        <a:rPr lang="en-US" baseline="0" dirty="0" smtClean="0"/>
                        <a:t> vs. Bacteria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baseline="0" dirty="0" smtClean="0"/>
                        <a:t>Pathogen Card making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 smtClean="0"/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b="1" baseline="0" dirty="0" smtClean="0"/>
                        <a:t>HW Print out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/>
                        <a:t>30x</a:t>
                      </a:r>
                      <a:r>
                        <a:rPr lang="en-US" baseline="0" dirty="0" smtClean="0"/>
                        <a:t>pathogen  card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/>
                        <a:t>10x</a:t>
                      </a:r>
                      <a:r>
                        <a:rPr lang="en-US" baseline="0" dirty="0" smtClean="0"/>
                        <a:t>character card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/>
                        <a:t>30x</a:t>
                      </a:r>
                      <a:r>
                        <a:rPr lang="en-US" b="0" baseline="0" dirty="0" smtClean="0"/>
                        <a:t>antibiotic card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/>
                        <a:t>8X</a:t>
                      </a:r>
                      <a:r>
                        <a:rPr lang="en-US" b="0" baseline="0" dirty="0" smtClean="0"/>
                        <a:t> vaccination card</a:t>
                      </a:r>
                      <a:endParaRPr lang="en-US" baseline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Agenda: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 smtClean="0"/>
                        <a:t>Catching the fever</a:t>
                      </a:r>
                      <a:r>
                        <a:rPr lang="en-US" baseline="0" dirty="0" smtClean="0"/>
                        <a:t> trading card game!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baseline="0" dirty="0" smtClean="0"/>
                        <a:t>Common Viral &amp; Bacterial Infections and Prevention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Agenda: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 smtClean="0"/>
                        <a:t>Clinical</a:t>
                      </a:r>
                      <a:r>
                        <a:rPr lang="en-US" baseline="0" dirty="0" smtClean="0"/>
                        <a:t> epidemiology lab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baseline="0" dirty="0" smtClean="0"/>
                        <a:t>Role play: HCW (doctor) &amp; patient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Agenda: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 smtClean="0"/>
                        <a:t>Host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defense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 smtClean="0"/>
                        <a:t>Introduction to the final project</a:t>
                      </a:r>
                    </a:p>
                    <a:p>
                      <a:pPr marL="742950" lvl="1" indent="-285750">
                        <a:buFontTx/>
                        <a:buChar char="-"/>
                      </a:pPr>
                      <a:r>
                        <a:rPr lang="en-US" baseline="0" dirty="0" smtClean="0"/>
                        <a:t>Emerging, Reemerging Diseases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dirty="0" smtClean="0"/>
                        <a:t>PSA making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2762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 of Communicable Diseases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371916"/>
            <a:ext cx="10554574" cy="3636511"/>
          </a:xfrm>
        </p:spPr>
        <p:txBody>
          <a:bodyPr>
            <a:noAutofit/>
          </a:bodyPr>
          <a:lstStyle/>
          <a:p>
            <a:r>
              <a:rPr lang="en-US" sz="2400" b="1" dirty="0"/>
              <a:t>Communicable diseases</a:t>
            </a:r>
            <a:r>
              <a:rPr lang="en-US" sz="2400" dirty="0"/>
              <a:t>, also know as  infectious diseases  are caused by organisms or viruses that enter and multiply within the human body.</a:t>
            </a:r>
          </a:p>
          <a:p>
            <a:r>
              <a:rPr lang="en-US" sz="2400" b="1" dirty="0"/>
              <a:t>Microorganisms</a:t>
            </a:r>
            <a:r>
              <a:rPr lang="en-US" sz="2400" dirty="0"/>
              <a:t> are organisms that can be seen only through a microscope.</a:t>
            </a:r>
          </a:p>
          <a:p>
            <a:r>
              <a:rPr lang="en-US" sz="2400" dirty="0"/>
              <a:t>Microorganisms and viruses that cause disease are called </a:t>
            </a:r>
            <a:r>
              <a:rPr lang="en-US" sz="2400" b="1" i="1" dirty="0"/>
              <a:t>pathogens.</a:t>
            </a:r>
          </a:p>
          <a:p>
            <a:r>
              <a:rPr lang="en-US" sz="2400" dirty="0"/>
              <a:t>Pathogens can cause an infectious disease when they </a:t>
            </a:r>
            <a:r>
              <a:rPr lang="en-US" sz="2400" b="1" i="1" dirty="0"/>
              <a:t>enter your body and multiply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40666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</a:t>
            </a:r>
            <a:r>
              <a:rPr lang="en-US" dirty="0" smtClean="0"/>
              <a:t>Pathogen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371916"/>
            <a:ext cx="10554574" cy="3636511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  <a:defRPr/>
            </a:pPr>
            <a:endParaRPr lang="en-US" sz="2400" dirty="0" smtClean="0"/>
          </a:p>
          <a:p>
            <a:pPr>
              <a:spcAft>
                <a:spcPts val="0"/>
              </a:spcAft>
              <a:defRPr/>
            </a:pPr>
            <a:endParaRPr lang="en-US" sz="2400" dirty="0"/>
          </a:p>
          <a:p>
            <a:pPr>
              <a:spcAft>
                <a:spcPts val="0"/>
              </a:spcAft>
              <a:defRPr/>
            </a:pPr>
            <a:endParaRPr lang="en-US" sz="2400" dirty="0" smtClean="0"/>
          </a:p>
          <a:p>
            <a:pPr>
              <a:spcAft>
                <a:spcPts val="0"/>
              </a:spcAft>
              <a:defRPr/>
            </a:pPr>
            <a:r>
              <a:rPr lang="en-US" sz="2400" dirty="0" smtClean="0"/>
              <a:t>Bacteria</a:t>
            </a:r>
            <a:endParaRPr lang="en-US" sz="2400" dirty="0"/>
          </a:p>
          <a:p>
            <a:pPr>
              <a:spcAft>
                <a:spcPts val="0"/>
              </a:spcAft>
              <a:defRPr/>
            </a:pPr>
            <a:r>
              <a:rPr lang="en-US" sz="2400" dirty="0"/>
              <a:t>Virus</a:t>
            </a:r>
          </a:p>
          <a:p>
            <a:pPr>
              <a:spcAft>
                <a:spcPts val="0"/>
              </a:spcAft>
              <a:defRPr/>
            </a:pPr>
            <a:r>
              <a:rPr lang="en-US" sz="2400" dirty="0"/>
              <a:t>Protozoans</a:t>
            </a:r>
          </a:p>
          <a:p>
            <a:pPr>
              <a:spcAft>
                <a:spcPts val="0"/>
              </a:spcAft>
              <a:defRPr/>
            </a:pPr>
            <a:r>
              <a:rPr lang="en-US" sz="2400" dirty="0" smtClean="0"/>
              <a:t>Fungi</a:t>
            </a:r>
          </a:p>
          <a:p>
            <a:pPr>
              <a:spcAft>
                <a:spcPts val="0"/>
              </a:spcAft>
              <a:defRPr/>
            </a:pPr>
            <a:endParaRPr lang="en-US" sz="2400" dirty="0"/>
          </a:p>
          <a:p>
            <a:pPr>
              <a:spcAft>
                <a:spcPts val="0"/>
              </a:spcAft>
              <a:defRPr/>
            </a:pPr>
            <a:endParaRPr lang="en-US" sz="2400" dirty="0" smtClean="0"/>
          </a:p>
          <a:p>
            <a:pPr>
              <a:spcAft>
                <a:spcPts val="0"/>
              </a:spcAft>
              <a:defRPr/>
            </a:pPr>
            <a:endParaRPr lang="en-US" sz="2400" dirty="0"/>
          </a:p>
          <a:p>
            <a:pPr>
              <a:spcAft>
                <a:spcPts val="0"/>
              </a:spcAft>
              <a:defRPr/>
            </a:pPr>
            <a:endParaRPr lang="en-US" sz="2400" dirty="0" smtClean="0"/>
          </a:p>
        </p:txBody>
      </p:sp>
      <p:pic>
        <p:nvPicPr>
          <p:cNvPr id="4" name="Picture 7" descr="Ch21pg549-Pathogen1_SE5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153" y="2122535"/>
            <a:ext cx="1895487" cy="448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h21pg549-Pathogen2_SE50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138" y="2122535"/>
            <a:ext cx="2056157" cy="391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Ch21pg549-Pathogen3_SE50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204" y="2122535"/>
            <a:ext cx="1868610" cy="308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Ch21pg549-Pathogen4_SE50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793" y="2122535"/>
            <a:ext cx="2147249" cy="314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285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Chain of Infection Class Discussion</a:t>
            </a:r>
            <a:endParaRPr lang="th-TH" dirty="0"/>
          </a:p>
        </p:txBody>
      </p:sp>
      <p:sp>
        <p:nvSpPr>
          <p:cNvPr id="5" name="Rectangle 4"/>
          <p:cNvSpPr/>
          <p:nvPr/>
        </p:nvSpPr>
        <p:spPr>
          <a:xfrm>
            <a:off x="3047998" y="2104736"/>
            <a:ext cx="64118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Infectious </a:t>
            </a:r>
            <a:r>
              <a:rPr lang="en-A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agents are microorganisms (or microbes) with the ability to cause infection. </a:t>
            </a:r>
            <a:r>
              <a:rPr lang="en-AU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(e.g. Bacteria, Virus, etc.)</a:t>
            </a:r>
            <a:endParaRPr lang="th-TH" sz="2000" dirty="0"/>
          </a:p>
        </p:txBody>
      </p:sp>
      <p:sp>
        <p:nvSpPr>
          <p:cNvPr id="7" name="Rectangle 6"/>
          <p:cNvSpPr/>
          <p:nvPr/>
        </p:nvSpPr>
        <p:spPr>
          <a:xfrm>
            <a:off x="7542413" y="2812622"/>
            <a:ext cx="3203171" cy="18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AU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AU" sz="2000" b="1" dirty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AU" sz="2000" b="1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2. </a:t>
            </a:r>
            <a:r>
              <a:rPr lang="en-AU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The </a:t>
            </a:r>
            <a:r>
              <a:rPr lang="en-AU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'reservoir' is where microbes live and where </a:t>
            </a:r>
            <a:r>
              <a:rPr lang="en-AU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pathogens </a:t>
            </a:r>
            <a:r>
              <a:rPr lang="en-AU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can survive, thrive and reproduce.</a:t>
            </a:r>
            <a:endParaRPr lang="en-US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90015" y="4905078"/>
            <a:ext cx="40510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3. A </a:t>
            </a:r>
            <a:r>
              <a:rPr lang="en-AU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place of exit providing a way for a </a:t>
            </a:r>
            <a:r>
              <a:rPr lang="en-AU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pathogen </a:t>
            </a:r>
            <a:r>
              <a:rPr lang="en-AU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to leave the reservoir</a:t>
            </a:r>
            <a:r>
              <a:rPr lang="en-AU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th-TH" sz="2000" dirty="0"/>
          </a:p>
        </p:txBody>
      </p:sp>
      <p:sp>
        <p:nvSpPr>
          <p:cNvPr id="9" name="Rectangle 8"/>
          <p:cNvSpPr/>
          <p:nvPr/>
        </p:nvSpPr>
        <p:spPr>
          <a:xfrm>
            <a:off x="3707473" y="6013255"/>
            <a:ext cx="47216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4. The </a:t>
            </a:r>
            <a:r>
              <a:rPr lang="en-AU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way in which the </a:t>
            </a:r>
            <a:r>
              <a:rPr lang="en-AU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pathogen </a:t>
            </a:r>
            <a:r>
              <a:rPr lang="en-AU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moves or is carried from one place to another.</a:t>
            </a:r>
            <a:endParaRPr lang="en-US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4003" y="4905078"/>
            <a:ext cx="41355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5. An opening or ways </a:t>
            </a:r>
            <a:r>
              <a:rPr lang="en-AU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allowing the </a:t>
            </a:r>
            <a:r>
              <a:rPr lang="en-AU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pathogen </a:t>
            </a:r>
            <a:r>
              <a:rPr lang="en-AU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to enter the host.</a:t>
            </a:r>
            <a:endParaRPr lang="en-US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4759" y="3197130"/>
            <a:ext cx="41355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6. The individuals who got in infected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Low immune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Pathogen multiply in large number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" b="2325"/>
          <a:stretch/>
        </p:blipFill>
        <p:spPr bwMode="auto">
          <a:xfrm>
            <a:off x="4375611" y="2932846"/>
            <a:ext cx="2835160" cy="2960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46143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the Chain of Infection</a:t>
            </a:r>
            <a:endParaRPr lang="th-TH" dirty="0"/>
          </a:p>
        </p:txBody>
      </p:sp>
      <p:sp>
        <p:nvSpPr>
          <p:cNvPr id="5" name="Rectangle 4"/>
          <p:cNvSpPr/>
          <p:nvPr/>
        </p:nvSpPr>
        <p:spPr>
          <a:xfrm>
            <a:off x="3968806" y="1978652"/>
            <a:ext cx="76975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1. Infectious </a:t>
            </a:r>
            <a:r>
              <a:rPr lang="en-AU" sz="2000" b="1" dirty="0">
                <a:latin typeface="Calibri" panose="020F0502020204030204" pitchFamily="34" charset="0"/>
                <a:cs typeface="Calibri" panose="020F0502020204030204" pitchFamily="34" charset="0"/>
              </a:rPr>
              <a:t>agent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preventative treatment – for those who may be exposed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rapid identification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prompt treatment – for those infected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good health and hygiene.</a:t>
            </a:r>
            <a:endParaRPr lang="th-TH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78680" y="3205300"/>
            <a:ext cx="320317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2. Reservoir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good health and hygiene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environmental sanitation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disinfection/sterilisation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hand hygiene.</a:t>
            </a:r>
            <a:endParaRPr lang="en-US" sz="20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1069" y="4952894"/>
            <a:ext cx="47225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3. Portal </a:t>
            </a:r>
            <a:r>
              <a:rPr lang="en-AU" sz="2000" b="1" dirty="0">
                <a:latin typeface="Calibri" panose="020F0502020204030204" pitchFamily="34" charset="0"/>
                <a:cs typeface="Calibri" panose="020F0502020204030204" pitchFamily="34" charset="0"/>
              </a:rPr>
              <a:t>of exit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hand hygiene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control of excretions and secretions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proper attire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appropriate disposal of trash and waste.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8868" y="5554614"/>
            <a:ext cx="67198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4.  Mode </a:t>
            </a:r>
            <a:r>
              <a:rPr lang="en-AU" sz="2000" b="1" dirty="0">
                <a:latin typeface="Calibri" panose="020F0502020204030204" pitchFamily="34" charset="0"/>
                <a:cs typeface="Calibri" panose="020F0502020204030204" pitchFamily="34" charset="0"/>
              </a:rPr>
              <a:t>of transmission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hand </a:t>
            </a:r>
            <a:r>
              <a:rPr lang="en-A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hygiene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A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proper </a:t>
            </a: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food </a:t>
            </a:r>
            <a:r>
              <a:rPr lang="en-A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handling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A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isolation procedures, airflow control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or </a:t>
            </a:r>
            <a:r>
              <a:rPr lang="en-A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disinfection/sterilisation</a:t>
            </a:r>
            <a:endParaRPr lang="en-A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h-TH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26698" y="3841249"/>
            <a:ext cx="323396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5. Portal </a:t>
            </a:r>
            <a:r>
              <a:rPr lang="en-AU" sz="2000" b="1" dirty="0">
                <a:latin typeface="Calibri" panose="020F0502020204030204" pitchFamily="34" charset="0"/>
                <a:cs typeface="Calibri" panose="020F0502020204030204" pitchFamily="34" charset="0"/>
              </a:rPr>
              <a:t>of entry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hand hygiene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wound care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catheter care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aseptic technique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h-TH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0793" y="2524726"/>
            <a:ext cx="41355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6. Susceptible </a:t>
            </a:r>
            <a:r>
              <a:rPr lang="en-AU" sz="2000" b="1" dirty="0">
                <a:latin typeface="Calibri" panose="020F0502020204030204" pitchFamily="34" charset="0"/>
                <a:cs typeface="Calibri" panose="020F0502020204030204" pitchFamily="34" charset="0"/>
              </a:rPr>
              <a:t>host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treatment of primary disease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recognising high risk clients.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" b="2325"/>
          <a:stretch/>
        </p:blipFill>
        <p:spPr bwMode="auto">
          <a:xfrm>
            <a:off x="4486375" y="3735952"/>
            <a:ext cx="1757622" cy="1692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62626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 3 Lesson 2</a:t>
            </a:r>
            <a:br>
              <a:rPr lang="en-US" dirty="0" smtClean="0"/>
            </a:br>
            <a:r>
              <a:rPr lang="en-US" dirty="0" smtClean="0"/>
              <a:t>BACTERIA vs. VIRUS</a:t>
            </a:r>
            <a:endParaRPr lang="th-TH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Ms. Sarina Promthong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2357683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955280" cy="1213972"/>
          </a:xfrm>
        </p:spPr>
        <p:txBody>
          <a:bodyPr/>
          <a:lstStyle/>
          <a:p>
            <a:r>
              <a:rPr lang="en-US" dirty="0" smtClean="0"/>
              <a:t>List as many details as possible about virus or bacteria from the pictures!</a:t>
            </a:r>
            <a:endParaRPr lang="th-TH" dirty="0"/>
          </a:p>
        </p:txBody>
      </p:sp>
      <p:pic>
        <p:nvPicPr>
          <p:cNvPr id="1030" name="Picture 6" descr="https://i.embed.ly/1/display/resize?key=1e6a1a1efdb011df84894040444cdc60&amp;url=http%3A%2F%2Fmicro.magnet.fsu.edu%2Fcells%2Fprocaryotes%2Fimages%2Fprocaryote.jpg&amp;width=8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"/>
          <a:stretch/>
        </p:blipFill>
        <p:spPr bwMode="auto">
          <a:xfrm>
            <a:off x="232300" y="2280395"/>
            <a:ext cx="2729728" cy="302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embed.ly/1/display/resize?key=1e6a1a1efdb011df84894040444cdc60&amp;url=http%3A%2F%2Fimg15.nnm.me%2Fe%2F1%2Fb%2Fe%2F9%2F445c5e21e37833dad5405bfd83a.jpg&amp;width=8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280" y="5323123"/>
            <a:ext cx="1184736" cy="144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micro.magnet.fsu.edu/cells/viruses/images/influenzafigure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24"/>
          <a:stretch/>
        </p:blipFill>
        <p:spPr bwMode="auto">
          <a:xfrm>
            <a:off x="3029909" y="2364826"/>
            <a:ext cx="3689148" cy="29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fundamentsoflife.files.wordpress.com/2014/09/viru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091" y="5304926"/>
            <a:ext cx="2296165" cy="143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6938" y="2730820"/>
            <a:ext cx="525266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Virus or bacteria?</a:t>
            </a:r>
          </a:p>
          <a:p>
            <a:pPr marL="514350" indent="-514350">
              <a:buAutoNum type="arabicPeriod"/>
            </a:pPr>
            <a:r>
              <a:rPr lang="en-US" dirty="0" smtClean="0"/>
              <a:t>How do they reproduce?</a:t>
            </a:r>
          </a:p>
          <a:p>
            <a:pPr marL="514350" indent="-514350">
              <a:buAutoNum type="arabicPeriod"/>
            </a:pPr>
            <a:r>
              <a:rPr lang="en-US" dirty="0" smtClean="0"/>
              <a:t>Type of genetic material?</a:t>
            </a:r>
          </a:p>
          <a:p>
            <a:pPr marL="514350" indent="-514350">
              <a:buAutoNum type="arabicPeriod"/>
            </a:pPr>
            <a:r>
              <a:rPr lang="en-US" dirty="0" smtClean="0"/>
              <a:t>How big are they? (comparison to familiar object)</a:t>
            </a:r>
          </a:p>
          <a:p>
            <a:pPr marL="514350" indent="-514350">
              <a:buAutoNum type="arabicPeriod"/>
            </a:pPr>
            <a:endParaRPr lang="th-TH" dirty="0"/>
          </a:p>
        </p:txBody>
      </p:sp>
      <p:sp>
        <p:nvSpPr>
          <p:cNvPr id="11" name="TextBox 10"/>
          <p:cNvSpPr txBox="1"/>
          <p:nvPr/>
        </p:nvSpPr>
        <p:spPr>
          <a:xfrm>
            <a:off x="232300" y="5400941"/>
            <a:ext cx="1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2</a:t>
            </a:r>
            <a:endParaRPr lang="th-TH" dirty="0"/>
          </a:p>
        </p:txBody>
      </p:sp>
      <p:sp>
        <p:nvSpPr>
          <p:cNvPr id="12" name="TextBox 11"/>
          <p:cNvSpPr txBox="1"/>
          <p:nvPr/>
        </p:nvSpPr>
        <p:spPr>
          <a:xfrm>
            <a:off x="2970788" y="5408476"/>
            <a:ext cx="1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1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36094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Virus VS. Bacteria</a:t>
            </a:r>
            <a:endParaRPr lang="th-TH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8813328"/>
              </p:ext>
            </p:extLst>
          </p:nvPr>
        </p:nvGraphicFramePr>
        <p:xfrm>
          <a:off x="810000" y="2251595"/>
          <a:ext cx="10553700" cy="4485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8880"/>
                <a:gridCol w="50848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VIRUS  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BACTERIA</a:t>
                      </a:r>
                      <a:endParaRPr lang="th-T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Non-cellular structure, composed of…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 smtClean="0"/>
                        <a:t>Nucleic</a:t>
                      </a:r>
                      <a:r>
                        <a:rPr lang="en-US" baseline="0" dirty="0" smtClean="0"/>
                        <a:t> acids (genetic material; either DNA or RNA)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baseline="0" dirty="0" smtClean="0"/>
                        <a:t>Capsid</a:t>
                      </a:r>
                      <a:endParaRPr lang="th-TH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Living,</a:t>
                      </a:r>
                      <a:r>
                        <a:rPr lang="en-US" baseline="0" dirty="0" smtClean="0"/>
                        <a:t> m</a:t>
                      </a:r>
                      <a:r>
                        <a:rPr lang="en-US" dirty="0" smtClean="0"/>
                        <a:t>icroscopic</a:t>
                      </a:r>
                      <a:r>
                        <a:rPr lang="en-US" baseline="0" dirty="0" smtClean="0"/>
                        <a:t> unicellular prokaryotic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/>
                        <a:t>Lack of membrane-bound nucleus and membrane-bound organelles.</a:t>
                      </a:r>
                      <a:endParaRPr lang="th-TH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th-T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Nonliving (fail to meet criteria of life)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 smtClean="0"/>
                        <a:t>Do</a:t>
                      </a:r>
                      <a:r>
                        <a:rPr lang="en-US" baseline="0" dirty="0" smtClean="0"/>
                        <a:t> not metabolize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baseline="0" dirty="0" smtClean="0"/>
                        <a:t>Do not reproduce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baseline="0" dirty="0" smtClean="0"/>
                        <a:t>Do not have properties of cell</a:t>
                      </a:r>
                      <a:endParaRPr lang="th-TH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th-T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Group</a:t>
                      </a:r>
                      <a:r>
                        <a:rPr lang="en-US" baseline="0" dirty="0" smtClean="0"/>
                        <a:t>ed according to properties as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baseline="0" dirty="0" smtClean="0"/>
                        <a:t>Size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baseline="0" dirty="0" smtClean="0"/>
                        <a:t>Nucleic acid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baseline="0" dirty="0" smtClean="0"/>
                        <a:t>Capsid and protein subunits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baseline="0" dirty="0" smtClean="0"/>
                        <a:t>Host Species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baseline="0" dirty="0" smtClean="0"/>
                        <a:t>Immunological characteristics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Five typical shapes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 smtClean="0"/>
                        <a:t>Rod-shaped (bacillus)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 smtClean="0"/>
                        <a:t>Round (</a:t>
                      </a:r>
                      <a:r>
                        <a:rPr lang="en-US" dirty="0" err="1" smtClean="0"/>
                        <a:t>coccus</a:t>
                      </a:r>
                      <a:r>
                        <a:rPr lang="en-US" dirty="0" smtClean="0"/>
                        <a:t>)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 smtClean="0"/>
                        <a:t>Spiral (</a:t>
                      </a:r>
                      <a:r>
                        <a:rPr lang="en-US" dirty="0" err="1" smtClean="0"/>
                        <a:t>spirillum</a:t>
                      </a:r>
                      <a:r>
                        <a:rPr lang="en-US" dirty="0" smtClean="0"/>
                        <a:t>)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 err="1" smtClean="0"/>
                        <a:t>Coccobacillus</a:t>
                      </a:r>
                      <a:endParaRPr lang="en-US" dirty="0" smtClean="0"/>
                    </a:p>
                    <a:p>
                      <a:pPr marL="742950" lvl="1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 smtClean="0"/>
                        <a:t>Vibrio</a:t>
                      </a:r>
                      <a:endParaRPr lang="th-TH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797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4148</TotalTime>
  <Words>849</Words>
  <Application>Microsoft Macintosh PowerPoint</Application>
  <PresentationFormat>Custom</PresentationFormat>
  <Paragraphs>147</Paragraphs>
  <Slides>16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Quotable</vt:lpstr>
      <vt:lpstr>Unit 3 Lesson 1 Chain of Infection</vt:lpstr>
      <vt:lpstr>Unit 3 Lesson Outline</vt:lpstr>
      <vt:lpstr>Cause of Communicable Diseases</vt:lpstr>
      <vt:lpstr>Types of Pathogen</vt:lpstr>
      <vt:lpstr>Chain of Infection Class Discussion</vt:lpstr>
      <vt:lpstr>Breaking the Chain of Infection</vt:lpstr>
      <vt:lpstr>Unit 3 Lesson 2 BACTERIA vs. VIRUS</vt:lpstr>
      <vt:lpstr>List as many details as possible about virus or bacteria from the pictures!</vt:lpstr>
      <vt:lpstr>Virus VS. Bacteria</vt:lpstr>
      <vt:lpstr>Virus VS. Bacteria (1. Structure and Size)</vt:lpstr>
      <vt:lpstr>PowerPoint Presentation</vt:lpstr>
      <vt:lpstr>Virus VS. Bacteria (2. Shape)</vt:lpstr>
      <vt:lpstr>(3. Reproduction) Viral reproduction</vt:lpstr>
      <vt:lpstr>(3. Reproduction) Bacteria reproduction</vt:lpstr>
      <vt:lpstr>Summary on VIRUS VS. BACTERIA</vt:lpstr>
      <vt:lpstr>Select a bacterial/viral pathogen to research on (follow the instructions on the class site)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 Lesson 2 BACTERIA vs. VIRUS</dc:title>
  <dc:creator>MUIDS</dc:creator>
  <cp:lastModifiedBy>Sarina Promthong</cp:lastModifiedBy>
  <cp:revision>38</cp:revision>
  <dcterms:created xsi:type="dcterms:W3CDTF">2014-11-24T21:25:53Z</dcterms:created>
  <dcterms:modified xsi:type="dcterms:W3CDTF">2014-11-30T11:52:23Z</dcterms:modified>
</cp:coreProperties>
</file>