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3"/>
  </p:notesMasterIdLst>
  <p:sldIdLst>
    <p:sldId id="256" r:id="rId2"/>
    <p:sldId id="31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738A-C923-4766-843A-6ACCA6611F5C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6742-E4B6-462D-AB11-9067A49724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1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99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967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795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57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72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6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09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13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54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98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699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864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9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0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94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39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191927-54F2-47DF-B662-E1B9E8D57D7D}" type="datetimeFigureOut">
              <a:rPr lang="th-TH" smtClean="0"/>
              <a:t>30/11/57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D874E1-6860-408D-936A-CAE8B3A97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20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8.xml"/><Relationship Id="rId18" Type="http://schemas.openxmlformats.org/officeDocument/2006/relationships/slide" Target="slide46.xml"/><Relationship Id="rId26" Type="http://schemas.openxmlformats.org/officeDocument/2006/relationships/slide" Target="slide42.xml"/><Relationship Id="rId3" Type="http://schemas.openxmlformats.org/officeDocument/2006/relationships/slide" Target="slide12.xml"/><Relationship Id="rId21" Type="http://schemas.openxmlformats.org/officeDocument/2006/relationships/slide" Target="slide70.xml"/><Relationship Id="rId7" Type="http://schemas.openxmlformats.org/officeDocument/2006/relationships/slide" Target="slide54.xml"/><Relationship Id="rId12" Type="http://schemas.openxmlformats.org/officeDocument/2006/relationships/slide" Target="slide22.xml"/><Relationship Id="rId17" Type="http://schemas.openxmlformats.org/officeDocument/2006/relationships/slide" Target="slide28.xml"/><Relationship Id="rId25" Type="http://schemas.openxmlformats.org/officeDocument/2006/relationships/slide" Target="slide4.xml"/><Relationship Id="rId33" Type="http://schemas.openxmlformats.org/officeDocument/2006/relationships/slide" Target="slide20.xml"/><Relationship Id="rId2" Type="http://schemas.openxmlformats.org/officeDocument/2006/relationships/slide" Target="slide14.xml"/><Relationship Id="rId16" Type="http://schemas.openxmlformats.org/officeDocument/2006/relationships/slide" Target="slide24.xml"/><Relationship Id="rId20" Type="http://schemas.openxmlformats.org/officeDocument/2006/relationships/slide" Target="slide64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4.xml"/><Relationship Id="rId11" Type="http://schemas.openxmlformats.org/officeDocument/2006/relationships/slide" Target="slide16.xml"/><Relationship Id="rId24" Type="http://schemas.openxmlformats.org/officeDocument/2006/relationships/slide" Target="slide40.xml"/><Relationship Id="rId32" Type="http://schemas.openxmlformats.org/officeDocument/2006/relationships/slide" Target="slide38.xml"/><Relationship Id="rId5" Type="http://schemas.openxmlformats.org/officeDocument/2006/relationships/slide" Target="slide30.xml"/><Relationship Id="rId15" Type="http://schemas.openxmlformats.org/officeDocument/2006/relationships/slide" Target="slide66.xml"/><Relationship Id="rId23" Type="http://schemas.openxmlformats.org/officeDocument/2006/relationships/slide" Target="slide32.xml"/><Relationship Id="rId28" Type="http://schemas.openxmlformats.org/officeDocument/2006/relationships/slide" Target="slide6.xml"/><Relationship Id="rId10" Type="http://schemas.openxmlformats.org/officeDocument/2006/relationships/slide" Target="slide68.xml"/><Relationship Id="rId19" Type="http://schemas.openxmlformats.org/officeDocument/2006/relationships/slide" Target="slide48.xml"/><Relationship Id="rId31" Type="http://schemas.openxmlformats.org/officeDocument/2006/relationships/slide" Target="slide60.xml"/><Relationship Id="rId4" Type="http://schemas.openxmlformats.org/officeDocument/2006/relationships/slide" Target="slide26.xml"/><Relationship Id="rId9" Type="http://schemas.openxmlformats.org/officeDocument/2006/relationships/slide" Target="slide56.xml"/><Relationship Id="rId14" Type="http://schemas.openxmlformats.org/officeDocument/2006/relationships/slide" Target="slide62.xml"/><Relationship Id="rId22" Type="http://schemas.openxmlformats.org/officeDocument/2006/relationships/slide" Target="slide18.xml"/><Relationship Id="rId27" Type="http://schemas.openxmlformats.org/officeDocument/2006/relationships/slide" Target="slide44.xml"/><Relationship Id="rId30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 Jeopardy GAME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Science II - Ms. Sarina</a:t>
            </a:r>
          </a:p>
        </p:txBody>
      </p:sp>
    </p:spTree>
    <p:extLst>
      <p:ext uri="{BB962C8B-B14F-4D97-AF65-F5344CB8AC3E}">
        <p14:creationId xmlns:p14="http://schemas.microsoft.com/office/powerpoint/2010/main" val="19843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the structures A to O</a:t>
            </a: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00" y="439367"/>
            <a:ext cx="4638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the structures A to O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A. Mouth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B. Tongue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C. Esophagus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D. Liver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E. Gall bladder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F. Small intestine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G. Anus</a:t>
            </a: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00" y="439367"/>
            <a:ext cx="4638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16942" y="1307710"/>
            <a:ext cx="8519204" cy="411559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O. Salivary Glad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N. Pharynx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M. Stomach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L. Pancreas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K. Pancreas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J. Large intestine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I. Rectum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H. Appendix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physically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chemically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breaking food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particles down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is referred to as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________.</a:t>
            </a:r>
            <a:endParaRPr lang="en-US" sz="25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) digestion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defecation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ingestion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absorption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94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physically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chemically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breaking food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particles down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is referred to as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________.</a:t>
            </a:r>
            <a:endParaRPr lang="en-US" sz="25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digestion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defecation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ingestion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absorption</a:t>
            </a:r>
          </a:p>
        </p:txBody>
      </p:sp>
    </p:spTree>
    <p:extLst>
      <p:ext uri="{BB962C8B-B14F-4D97-AF65-F5344CB8AC3E}">
        <p14:creationId xmlns:p14="http://schemas.microsoft.com/office/powerpoint/2010/main" val="28029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________ runs from the pharynx through the diaphragm to the stomach.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trachea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esophagus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larynx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small intestine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19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________ runs from the pharynx through the diaphragm to the stomach.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trachea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esophagus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larynx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12378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________ sphincter, or valve, controls food movement from the stomach into the small intestine.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pyloric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anal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08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________ sphincter, or valve, controls food movement from the stomach into the small intestine.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pyloric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anal</a:t>
            </a:r>
          </a:p>
        </p:txBody>
      </p:sp>
    </p:spTree>
    <p:extLst>
      <p:ext uri="{BB962C8B-B14F-4D97-AF65-F5344CB8AC3E}">
        <p14:creationId xmlns:p14="http://schemas.microsoft.com/office/powerpoint/2010/main" val="33018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Large wrinkle-like folds in the stomach lining, present when the stomach is empty, that allow for expansion when the stomach is filling are called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villi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haustra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microvilli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rugae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20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endParaRPr lang="en-US" sz="25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wrinkle-like folds in the stomach lining, present when the stomach is empty, that allow for expansion when the stomach is filling are called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villi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haustra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microvilli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500" b="1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500" b="1" cap="none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ugae</a:t>
            </a:r>
            <a:endParaRPr lang="en-US" sz="2500" b="1" cap="none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5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the class into 5 groups</a:t>
            </a:r>
          </a:p>
          <a:p>
            <a:r>
              <a:rPr lang="en-US" dirty="0" smtClean="0"/>
              <a:t>Have each group pick a dollar value ($100, $200, $300, $400, higher value represents more difficult questions)</a:t>
            </a:r>
          </a:p>
          <a:p>
            <a:r>
              <a:rPr lang="en-US" dirty="0" smtClean="0"/>
              <a:t>after the teacher read the question, </a:t>
            </a:r>
            <a:r>
              <a:rPr lang="en-US" dirty="0"/>
              <a:t>Each group </a:t>
            </a:r>
            <a:r>
              <a:rPr lang="en-US" dirty="0" smtClean="0"/>
              <a:t>have maximum of </a:t>
            </a:r>
            <a:r>
              <a:rPr lang="en-US" dirty="0"/>
              <a:t>15 </a:t>
            </a:r>
            <a:r>
              <a:rPr lang="en-US" dirty="0" smtClean="0"/>
              <a:t>seconds to answer the question by writing the answer on the board (to avoid any miscommunication)</a:t>
            </a:r>
          </a:p>
          <a:p>
            <a:r>
              <a:rPr lang="en-US" dirty="0" smtClean="0"/>
              <a:t>Groups with highest score receive full mark for today’s class activity (10 points)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</a:t>
            </a:r>
            <a:r>
              <a:rPr lang="en-US" dirty="0" smtClean="0"/>
              <a:t>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three subdivisions of the small intestine are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cecum, colon, rectum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duodenum, jejunum, ileum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cardiac, body, pylorus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ileum, cecum, 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59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</a:t>
            </a:r>
            <a:r>
              <a:rPr lang="en-US" dirty="0" smtClean="0"/>
              <a:t>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three subdivisions of the small intestine are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cecum, colon, rectum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duodenum, jejunum, ileum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cardiac, body, pylorus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ileum, cecum, rectum</a:t>
            </a:r>
          </a:p>
        </p:txBody>
      </p:sp>
    </p:spTree>
    <p:extLst>
      <p:ext uri="{BB962C8B-B14F-4D97-AF65-F5344CB8AC3E}">
        <p14:creationId xmlns:p14="http://schemas.microsoft.com/office/powerpoint/2010/main" val="75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fingerlike projections of the small intestine increase the surface area and are known as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haustra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cilia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villi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rugae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95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fingerlike projections of the small intestine increase the surface area and are known as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haustra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cilia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villi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rugae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Bile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is formed by the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spleen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liver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gallbladder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pancreas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46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Bile is formed by the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spleen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liver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gallbladder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pancreas</a:t>
            </a:r>
          </a:p>
        </p:txBody>
      </p:sp>
    </p:spTree>
    <p:extLst>
      <p:ext uri="{BB962C8B-B14F-4D97-AF65-F5344CB8AC3E}">
        <p14:creationId xmlns:p14="http://schemas.microsoft.com/office/powerpoint/2010/main" val="30476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chewing is known as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deglutition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segmentation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peristalsis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mastication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87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chewing is known as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deglutition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segmentation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peristalsis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mastication</a:t>
            </a:r>
          </a:p>
        </p:txBody>
      </p:sp>
    </p:spTree>
    <p:extLst>
      <p:ext uri="{BB962C8B-B14F-4D97-AF65-F5344CB8AC3E}">
        <p14:creationId xmlns:p14="http://schemas.microsoft.com/office/powerpoint/2010/main" val="28639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enzyme produced by the salivary glands used in the breakdown of starches is salivary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chymotrypsin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nuclease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amylase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lipase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96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enzyme produced by the salivary glands used in the breakdown of starches is salivary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chymotrypsin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nuclease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amylase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lipase</a:t>
            </a:r>
          </a:p>
        </p:txBody>
      </p:sp>
    </p:spTree>
    <p:extLst>
      <p:ext uri="{BB962C8B-B14F-4D97-AF65-F5344CB8AC3E}">
        <p14:creationId xmlns:p14="http://schemas.microsoft.com/office/powerpoint/2010/main" val="19032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82563" y="227013"/>
            <a:ext cx="87757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Digestive System 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05588"/>
              </p:ext>
            </p:extLst>
          </p:nvPr>
        </p:nvGraphicFramePr>
        <p:xfrm>
          <a:off x="-1" y="900061"/>
          <a:ext cx="11695471" cy="76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253"/>
                <a:gridCol w="3681721"/>
                <a:gridCol w="3456497"/>
              </a:tblGrid>
              <a:tr h="7669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 and Function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Digestive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Tract (Alimentary Cannel)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Function of the Accessary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Processes in the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Digestive System</a:t>
                      </a:r>
                      <a:endParaRPr lang="th-TH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82563" y="1769932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2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527919" y="1769932"/>
            <a:ext cx="1371600" cy="642167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3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10076499" y="1775403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4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8527919" y="2485194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5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10076499" y="2521533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6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1660192" y="1775640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7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3137821" y="1776486"/>
            <a:ext cx="1326501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8" action="ppaction://hlinksldjump"/>
              </a:rPr>
              <a:t>$100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8527919" y="3248968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9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1655692" y="3979686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0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182519" y="3979686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1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1655692" y="2488589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2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10076499" y="3249218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3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3" name="Text Box 38"/>
          <p:cNvSpPr txBox="1">
            <a:spLocks noChangeArrowheads="1"/>
          </p:cNvSpPr>
          <p:nvPr/>
        </p:nvSpPr>
        <p:spPr bwMode="auto">
          <a:xfrm>
            <a:off x="6434024" y="3991481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4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4" name="Text Box 38"/>
          <p:cNvSpPr txBox="1">
            <a:spLocks noChangeArrowheads="1"/>
          </p:cNvSpPr>
          <p:nvPr/>
        </p:nvSpPr>
        <p:spPr bwMode="auto">
          <a:xfrm>
            <a:off x="1686979" y="3233886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5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6373655" y="1775403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6" action="ppaction://hlinksldjump"/>
              </a:rPr>
              <a:t>$</a:t>
            </a:r>
            <a:r>
              <a:rPr lang="en-US" sz="4000" b="1" u="sng" dirty="0">
                <a:solidFill>
                  <a:srgbClr val="EB4600"/>
                </a:solidFill>
                <a:hlinkClick r:id="rId16" action="ppaction://hlinksldjump"/>
              </a:rPr>
              <a:t>1</a:t>
            </a:r>
            <a:r>
              <a:rPr lang="en-US" sz="4000" b="1" u="sng" dirty="0" smtClean="0">
                <a:solidFill>
                  <a:srgbClr val="EB4600"/>
                </a:solidFill>
                <a:hlinkClick r:id="rId16" action="ppaction://hlinksldjump"/>
              </a:rPr>
              <a:t>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4924463" y="3223181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7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7" name="Text Box 39"/>
          <p:cNvSpPr txBox="1">
            <a:spLocks noChangeArrowheads="1"/>
          </p:cNvSpPr>
          <p:nvPr/>
        </p:nvSpPr>
        <p:spPr bwMode="auto">
          <a:xfrm>
            <a:off x="6434024" y="4753376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8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8" name="Text Box 39"/>
          <p:cNvSpPr txBox="1">
            <a:spLocks noChangeArrowheads="1"/>
          </p:cNvSpPr>
          <p:nvPr/>
        </p:nvSpPr>
        <p:spPr bwMode="auto">
          <a:xfrm>
            <a:off x="6406363" y="3223181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19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3122735" y="4005717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0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177418" y="3200457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1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3137822" y="2495807"/>
            <a:ext cx="1356513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2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2" name="Text Box 39"/>
          <p:cNvSpPr txBox="1">
            <a:spLocks noChangeArrowheads="1"/>
          </p:cNvSpPr>
          <p:nvPr/>
        </p:nvSpPr>
        <p:spPr bwMode="auto">
          <a:xfrm>
            <a:off x="4896026" y="1768433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3" action="ppaction://hlinksldjump"/>
              </a:rPr>
              <a:t>$100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3" name="Text Box 39"/>
          <p:cNvSpPr txBox="1">
            <a:spLocks noChangeArrowheads="1"/>
          </p:cNvSpPr>
          <p:nvPr/>
        </p:nvSpPr>
        <p:spPr bwMode="auto">
          <a:xfrm>
            <a:off x="173562" y="2485195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4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4" name="Text Box 39"/>
          <p:cNvSpPr txBox="1">
            <a:spLocks noChangeArrowheads="1"/>
          </p:cNvSpPr>
          <p:nvPr/>
        </p:nvSpPr>
        <p:spPr bwMode="auto">
          <a:xfrm>
            <a:off x="8527919" y="4016290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5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5" name="Text Box 39"/>
          <p:cNvSpPr txBox="1">
            <a:spLocks noChangeArrowheads="1"/>
          </p:cNvSpPr>
          <p:nvPr/>
        </p:nvSpPr>
        <p:spPr bwMode="auto">
          <a:xfrm>
            <a:off x="3122735" y="3248969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6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6" name="Text Box 39"/>
          <p:cNvSpPr txBox="1">
            <a:spLocks noChangeArrowheads="1"/>
          </p:cNvSpPr>
          <p:nvPr/>
        </p:nvSpPr>
        <p:spPr bwMode="auto">
          <a:xfrm>
            <a:off x="173562" y="4736815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7" action="ppaction://hlinksldjump"/>
              </a:rPr>
              <a:t>$300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7" name="Text Box 39"/>
          <p:cNvSpPr txBox="1">
            <a:spLocks noChangeArrowheads="1"/>
          </p:cNvSpPr>
          <p:nvPr/>
        </p:nvSpPr>
        <p:spPr bwMode="auto">
          <a:xfrm>
            <a:off x="1686979" y="4736815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8" action="ppaction://hlinksldjump"/>
              </a:rPr>
              <a:t>$</a:t>
            </a:r>
            <a:r>
              <a:rPr lang="en-US" sz="4000" b="1" u="sng" dirty="0">
                <a:solidFill>
                  <a:srgbClr val="EB4600"/>
                </a:solidFill>
                <a:hlinkClick r:id="rId28" action="ppaction://hlinksldjump"/>
              </a:rPr>
              <a:t>4</a:t>
            </a:r>
            <a:r>
              <a:rPr lang="en-US" sz="4000" b="1" u="sng" dirty="0" smtClean="0">
                <a:solidFill>
                  <a:srgbClr val="EB4600"/>
                </a:solidFill>
                <a:hlinkClick r:id="rId28" action="ppaction://hlinksldjump"/>
              </a:rPr>
              <a:t>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8" name="Text Box 39"/>
          <p:cNvSpPr txBox="1">
            <a:spLocks noChangeArrowheads="1"/>
          </p:cNvSpPr>
          <p:nvPr/>
        </p:nvSpPr>
        <p:spPr bwMode="auto">
          <a:xfrm>
            <a:off x="4966981" y="4736815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29" action="ppaction://hlinksldjump"/>
              </a:rPr>
              <a:t>$</a:t>
            </a:r>
            <a:r>
              <a:rPr lang="en-US" sz="4000" b="1" u="sng" dirty="0">
                <a:solidFill>
                  <a:srgbClr val="EB4600"/>
                </a:solidFill>
                <a:hlinkClick r:id="rId29" action="ppaction://hlinksldjump"/>
              </a:rPr>
              <a:t>4</a:t>
            </a:r>
            <a:r>
              <a:rPr lang="en-US" sz="4000" b="1" u="sng" dirty="0" smtClean="0">
                <a:solidFill>
                  <a:srgbClr val="EB4600"/>
                </a:solidFill>
                <a:hlinkClick r:id="rId29" action="ppaction://hlinksldjump"/>
              </a:rPr>
              <a:t>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3137821" y="4753376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30" action="ppaction://hlinksldjump"/>
              </a:rPr>
              <a:t>$</a:t>
            </a:r>
            <a:r>
              <a:rPr lang="en-US" sz="4000" b="1" u="sng" dirty="0">
                <a:solidFill>
                  <a:srgbClr val="EB4600"/>
                </a:solidFill>
                <a:hlinkClick r:id="rId30" action="ppaction://hlinksldjump"/>
              </a:rPr>
              <a:t>4</a:t>
            </a:r>
            <a:r>
              <a:rPr lang="en-US" sz="4000" b="1" u="sng" dirty="0" smtClean="0">
                <a:solidFill>
                  <a:srgbClr val="EB4600"/>
                </a:solidFill>
                <a:hlinkClick r:id="rId30" action="ppaction://hlinksldjump"/>
              </a:rPr>
              <a:t>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6382029" y="2495807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31" action="ppaction://hlinksldjump"/>
              </a:rPr>
              <a:t>$100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4914986" y="2487215"/>
            <a:ext cx="1371600" cy="63976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>
                <a:solidFill>
                  <a:srgbClr val="EB4600"/>
                </a:solidFill>
                <a:hlinkClick r:id="rId32" action="ppaction://hlinksldjump"/>
              </a:rPr>
              <a:t>$100</a:t>
            </a:r>
            <a:endParaRPr lang="en-US" sz="3000" b="1" u="sng" dirty="0">
              <a:solidFill>
                <a:srgbClr val="EB4600"/>
              </a:solidFill>
            </a:endParaRP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4966981" y="4009432"/>
            <a:ext cx="1371600" cy="639762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88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u="sng" dirty="0" smtClean="0">
                <a:solidFill>
                  <a:srgbClr val="EB4600"/>
                </a:solidFill>
                <a:hlinkClick r:id="rId33" action="ppaction://hlinksldjump"/>
              </a:rPr>
              <a:t>$200</a:t>
            </a:r>
            <a:endParaRPr lang="en-US" sz="4000" b="1" u="sng" dirty="0">
              <a:solidFill>
                <a:srgbClr val="EB4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active, voluntary process of placing food in one's mouth is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defecation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ingestion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mastication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deglutition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59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active, voluntary process of placing food in one's mouth is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defecation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ingestion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mastication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deglutition</a:t>
            </a:r>
          </a:p>
        </p:txBody>
      </p:sp>
    </p:spTree>
    <p:extLst>
      <p:ext uri="{BB962C8B-B14F-4D97-AF65-F5344CB8AC3E}">
        <p14:creationId xmlns:p14="http://schemas.microsoft.com/office/powerpoint/2010/main" val="35264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When digestion is not occurring in the small intestine, bile is stored in the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liver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gallbladder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pancreas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spleen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52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When digestion is not occurring in the small intestine, bile is stored in the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liver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gallbladder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pancreas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spleen</a:t>
            </a:r>
          </a:p>
        </p:txBody>
      </p:sp>
    </p:spTree>
    <p:extLst>
      <p:ext uri="{BB962C8B-B14F-4D97-AF65-F5344CB8AC3E}">
        <p14:creationId xmlns:p14="http://schemas.microsoft.com/office/powerpoint/2010/main" val="10991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eliminating indigestible residues from the GI tract is called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deglutition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segmentation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mastication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defecation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21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process of eliminating indigestible residues from the GI tract is called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deglutition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segmentation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mastication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defecation</a:t>
            </a:r>
          </a:p>
        </p:txBody>
      </p:sp>
    </p:spTree>
    <p:extLst>
      <p:ext uri="{BB962C8B-B14F-4D97-AF65-F5344CB8AC3E}">
        <p14:creationId xmlns:p14="http://schemas.microsoft.com/office/powerpoint/2010/main" val="35300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Hydrochloric acid is necessary in the stomach for the conversion of pepsinogen into its active protein-digesting form called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pepsin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rennin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amylase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peptidase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87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Hydrochloric acid is necessary in the stomach for the conversion of pepsinogen into its active protein-digesting form called ________.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pepsin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rennin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amylase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peptidase</a:t>
            </a:r>
          </a:p>
        </p:txBody>
      </p:sp>
    </p:spTree>
    <p:extLst>
      <p:ext uri="{BB962C8B-B14F-4D97-AF65-F5344CB8AC3E}">
        <p14:creationId xmlns:p14="http://schemas.microsoft.com/office/powerpoint/2010/main" val="2981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Sugars and starches are types of organic compounds known as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nucleic acids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lipids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proteins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carbohydrates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41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Sugars and starches are types of organic compounds known as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nucleic acids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lipids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proteins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carbohydrates</a:t>
            </a:r>
          </a:p>
        </p:txBody>
      </p:sp>
    </p:spTree>
    <p:extLst>
      <p:ext uri="{BB962C8B-B14F-4D97-AF65-F5344CB8AC3E}">
        <p14:creationId xmlns:p14="http://schemas.microsoft.com/office/powerpoint/2010/main" val="5535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1965"/>
            <a:ext cx="10394707" cy="373482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i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the following phase with appropriate process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A) mechanical breakdown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propulsion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defecation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D) ingestion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E) absorption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F) digestion</a:t>
            </a: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1. placement of food into the mouth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2. peristalsis moves food from one organ to the next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3. transport of food products from the lumen of the GI tract to the blood or lymph	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4. physically fragmenting food particles into smaller particles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5. elimination of indigestible food residues from the GI tract as feces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6. enzymatic reactions that hydrolyze food particles into their building blocks</a:t>
            </a:r>
          </a:p>
          <a:p>
            <a:pPr marL="0" indent="0">
              <a:buNone/>
            </a:pPr>
            <a:endParaRPr lang="th-T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72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2) Which one of the following represents the correct order through which food passes in the alimentary canal?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mouth, pharynx, esophagus, stomach, large intestine, small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mouth, esophagus, pharynx, stomach, small intestine, large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pharynx, mouth, esophagus, stomach, large intestine, small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mouth, pharynx, esophagus, stomach, small intestine, large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mouth, pharynx, esophagus, small intestine, stomach, large intestine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83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2) Which one of the following represents the correct order through which food passes in the alimentary canal?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mouth, pharynx, esophagus, stomach, large intestine, small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mouth, esophagus, pharynx, stomach, small intestine, large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pharynx, mouth, esophagus, stomach, large intestine, small intestine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mouth, pharynx, esophagus, stomach, small intestine, large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mouth, pharynx, esophagus, small intestine, stomach, 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24809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sphincter regulates the passage of food from the esophagus into the stomach?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internal anal sphincter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external anal sphincter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pyloric sphincter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34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sphincter regulates the passage of food from the esophagus into the stomach?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internal anal sphincter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external anal sphincter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pyloric sphincter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b="1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</p:txBody>
      </p:sp>
    </p:spTree>
    <p:extLst>
      <p:ext uri="{BB962C8B-B14F-4D97-AF65-F5344CB8AC3E}">
        <p14:creationId xmlns:p14="http://schemas.microsoft.com/office/powerpoint/2010/main" val="23116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small intestine extends from the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sphincter to the pyloric sphincter (valve)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pyloric sphincter (valve) to the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valve to the appendix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appendix to the sigmoid colon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sphincter to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57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small intestine extends from the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sphincter to the pyloric sphincter (valve)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pyloric sphincter (valve) to the </a:t>
            </a:r>
            <a:r>
              <a:rPr lang="en-US" sz="2500" b="1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valve to the appendix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appendix to the sigmoid colon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sphincter to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</p:txBody>
      </p:sp>
    </p:spTree>
    <p:extLst>
      <p:ext uri="{BB962C8B-B14F-4D97-AF65-F5344CB8AC3E}">
        <p14:creationId xmlns:p14="http://schemas.microsoft.com/office/powerpoint/2010/main" val="21432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organs release secretions into the duodenum of the small intestine?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pancreas and spleen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appendix and 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liver and pancreas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cecum and appendix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spleen and liver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71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organs release secretions into the duodenum of the small intestine?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pancreas and spleen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appendix and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Peyer's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patches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liver and pancreas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cecum and appendix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spleen and liver</a:t>
            </a:r>
          </a:p>
        </p:txBody>
      </p:sp>
    </p:spTree>
    <p:extLst>
      <p:ext uri="{BB962C8B-B14F-4D97-AF65-F5344CB8AC3E}">
        <p14:creationId xmlns:p14="http://schemas.microsoft.com/office/powerpoint/2010/main" val="1054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Enzymes and bile are carried by the pancreatic duct and bile duct into the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duodenum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jejunum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ileum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large intestine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03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Enzymes and bile are carried by the pancreatic duct and bile duct into the ________.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duodenum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jejunum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ileum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large intestine</a:t>
            </a:r>
          </a:p>
        </p:txBody>
      </p:sp>
    </p:spTree>
    <p:extLst>
      <p:ext uri="{BB962C8B-B14F-4D97-AF65-F5344CB8AC3E}">
        <p14:creationId xmlns:p14="http://schemas.microsoft.com/office/powerpoint/2010/main" val="254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en-US" dirty="0"/>
              <a:t>3</a:t>
            </a:r>
            <a:r>
              <a:rPr lang="en-US" dirty="0" smtClean="0"/>
              <a:t>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33289"/>
            <a:ext cx="10394707" cy="373482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i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the following phase with appropriate process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mechanical breakdown 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Propulsion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Defecation	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Ingestion	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Absorption	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Digestion	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placement of food into the mouth 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peristalsis moves food from one organ to the next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C. transport of food products from the lumen of the GI tract to the blood or lymph	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physically fragmenting food particles into smaller particles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elimination of indigestible food residues from the GI tract as feces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enzymatic reactions that hydrolyze food particles into their building blocks</a:t>
            </a:r>
          </a:p>
          <a:p>
            <a:pPr marL="0" indent="0">
              <a:buNone/>
            </a:pPr>
            <a:endParaRPr lang="th-T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6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One of the main functions of the small intestine is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absorption of nutrients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absorption of water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waste secretion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vitamin conversion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mineral secretion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One of the main functions of the small intestine is ________.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absorption of nutrients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absorption of water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waste secretion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vitamin conversion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mineral secretion</a:t>
            </a:r>
          </a:p>
        </p:txBody>
      </p:sp>
    </p:spTree>
    <p:extLst>
      <p:ext uri="{BB962C8B-B14F-4D97-AF65-F5344CB8AC3E}">
        <p14:creationId xmlns:p14="http://schemas.microsoft.com/office/powerpoint/2010/main" val="27663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en-US" dirty="0"/>
              <a:t>2</a:t>
            </a:r>
            <a:r>
              <a:rPr lang="en-US" dirty="0" smtClean="0"/>
              <a:t>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one of the following is NOT a subdivision of the large intestine?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cecum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appendix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duodenum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colon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49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one of the following is NOT a subdivision of the large intestine?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cecum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appendix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duodenum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colon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rectum</a:t>
            </a:r>
          </a:p>
        </p:txBody>
      </p:sp>
    </p:spTree>
    <p:extLst>
      <p:ext uri="{BB962C8B-B14F-4D97-AF65-F5344CB8AC3E}">
        <p14:creationId xmlns:p14="http://schemas.microsoft.com/office/powerpoint/2010/main" val="6513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organ responsible for drying out indigestible food residue through water absorption and the elimination of feces is the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stomach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large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small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pancreas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liver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77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organ responsible for drying out indigestible food residue through water absorption and the elimination of feces is the ________.</a:t>
            </a:r>
          </a:p>
          <a:p>
            <a:pPr marL="0" indent="0">
              <a:buNone/>
            </a:pPr>
            <a:r>
              <a:rPr lang="en-US" sz="2500" cap="non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stomach</a:t>
            </a:r>
          </a:p>
          <a:p>
            <a:pPr marL="0" indent="0">
              <a:buNone/>
            </a:pPr>
            <a:r>
              <a:rPr lang="en-US" sz="25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large intestine</a:t>
            </a:r>
          </a:p>
          <a:p>
            <a:pPr marL="0" indent="0">
              <a:buNone/>
            </a:pPr>
            <a:r>
              <a:rPr lang="en-US" sz="2500" cap="non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small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pancreas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liver</a:t>
            </a:r>
          </a:p>
        </p:txBody>
      </p:sp>
    </p:spTree>
    <p:extLst>
      <p:ext uri="{BB962C8B-B14F-4D97-AF65-F5344CB8AC3E}">
        <p14:creationId xmlns:p14="http://schemas.microsoft.com/office/powerpoint/2010/main" val="1571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is the purpose of mastication?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to eliminate undigested food wastes from the body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to propel food from one digestive organ to the next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to transport nutrients into the blood and lymph 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to chew, grind and tear food into smaller pieces while in the mouth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to move food back and forth along the walls of the small 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intestine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7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is the purpose of mastication?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to eliminate undigested food wastes from the body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to propel food from one digestive organ to the next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to transport nutrients into the blood and lymph 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to chew, grind and tear food into smaller pieces while in the mouth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to move food back and forth along the walls of the 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37498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propulsive process that moves food from one organ to the next is called ________.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A) ingestion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peristalsis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digestion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D) mastication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E) absorption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70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propulsive process that moves food from one organ to the next is called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ingestion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peristalsis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digestion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mastication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absorption</a:t>
            </a:r>
          </a:p>
        </p:txBody>
      </p:sp>
    </p:spTree>
    <p:extLst>
      <p:ext uri="{BB962C8B-B14F-4D97-AF65-F5344CB8AC3E}">
        <p14:creationId xmlns:p14="http://schemas.microsoft.com/office/powerpoint/2010/main" val="3951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digestive organ </a:t>
            </a:r>
            <a:r>
              <a:rPr lang="en-US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their primary functions: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Stomach		</a:t>
            </a:r>
            <a:endParaRPr lang="en-US" sz="2200" b="1" cap="none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Esophagus		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3) Small intestine		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intestine		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5) Mouth		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carbohydrate absorption occurs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organ where starch digestion begins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tube through which food is propelled to the stomach but lacks a digestive role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protein digestion begins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pancreatic enzymes and bile enter the alimentary canal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bacteria synthesize vitamin K 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defecation reflex is initiated</a:t>
            </a:r>
          </a:p>
          <a:p>
            <a:pPr marL="0" indent="0">
              <a:buNone/>
            </a:pPr>
            <a:endParaRPr lang="en-US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Proteins are digested to their building blocks which are called ________.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peptides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amino acids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polypeptides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fatty acids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glycerol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86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$100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Proteins are digested to their building blocks which are called 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peptides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amino acids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polypeptides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fatty acids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glycerol</a:t>
            </a:r>
          </a:p>
        </p:txBody>
      </p:sp>
    </p:spTree>
    <p:extLst>
      <p:ext uri="{BB962C8B-B14F-4D97-AF65-F5344CB8AC3E}">
        <p14:creationId xmlns:p14="http://schemas.microsoft.com/office/powerpoint/2010/main" val="31771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one of the following alimentary segments has NO digestive function?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cardial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 region of the stomach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pyloric region of the stomach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mouth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esophagus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duodenum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70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$200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one of the following alimentary segments has NO digestive function?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cardial</a:t>
            </a:r>
            <a:r>
              <a:rPr lang="en-US" sz="250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 of the stomach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pyloric region of the stomach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mouth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esophagus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duodenum</a:t>
            </a:r>
          </a:p>
        </p:txBody>
      </p:sp>
    </p:spTree>
    <p:extLst>
      <p:ext uri="{BB962C8B-B14F-4D97-AF65-F5344CB8AC3E}">
        <p14:creationId xmlns:p14="http://schemas.microsoft.com/office/powerpoint/2010/main" val="5517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en-US" dirty="0" smtClean="0"/>
              <a:t>30</a:t>
            </a:r>
            <a:r>
              <a:rPr lang="en-US" dirty="0" smtClean="0"/>
              <a:t>0 </a:t>
            </a:r>
            <a:r>
              <a:rPr lang="en-US" dirty="0" smtClean="0"/>
              <a:t>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Digestion of proteins begins in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the ________________.</a:t>
            </a:r>
            <a:endParaRPr lang="en-US" sz="25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A) large intestine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mouth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small 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intestine.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tomach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E) liver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84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en-US" dirty="0" smtClean="0"/>
              <a:t>30</a:t>
            </a:r>
            <a:r>
              <a:rPr lang="en-US" dirty="0" smtClean="0"/>
              <a:t>0 </a:t>
            </a:r>
            <a:r>
              <a:rPr lang="en-US" dirty="0" smtClean="0"/>
              <a:t>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Digestion of proteins begins in the ________________.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large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mouth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small </a:t>
            </a:r>
            <a:r>
              <a:rPr lang="en-US" sz="2500" cap="non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intestine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stomach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liver</a:t>
            </a:r>
          </a:p>
        </p:txBody>
      </p:sp>
    </p:spTree>
    <p:extLst>
      <p:ext uri="{BB962C8B-B14F-4D97-AF65-F5344CB8AC3E}">
        <p14:creationId xmlns:p14="http://schemas.microsoft.com/office/powerpoint/2010/main" val="3349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layer of the alimentary canal surrounds the lumen?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chyme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mucus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epithelium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D) smooth 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muscle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E) bolus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52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Which layer of the alimentary canal surrounds the lumen?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chyme</a:t>
            </a:r>
            <a:endParaRPr lang="en-US" sz="2500" cap="none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mucus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epithelium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smooth muscle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bolus</a:t>
            </a:r>
          </a:p>
        </p:txBody>
      </p:sp>
    </p:spTree>
    <p:extLst>
      <p:ext uri="{BB962C8B-B14F-4D97-AF65-F5344CB8AC3E}">
        <p14:creationId xmlns:p14="http://schemas.microsoft.com/office/powerpoint/2010/main" val="40674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Organ where carbohydrate absorption </a:t>
            </a: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A) stomach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B) esophagus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C) small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D) large intestine</a:t>
            </a:r>
          </a:p>
          <a:p>
            <a:pPr marL="0" indent="0">
              <a:buNone/>
            </a:pP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E) m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outh</a:t>
            </a:r>
          </a:p>
          <a:p>
            <a:pPr marL="0" indent="0">
              <a:buNone/>
            </a:pP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88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Organ where carbohydrate absorption occurs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stomach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esophagus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small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large intestine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mouth</a:t>
            </a:r>
          </a:p>
          <a:p>
            <a:pPr marL="0" indent="0">
              <a:buNone/>
            </a:pP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digestive organ </a:t>
            </a:r>
            <a:r>
              <a:rPr lang="en-US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their primary functions:</a:t>
            </a: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Stomach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Esophagus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3) Small intestine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and/or E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intestine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5) Mouth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carbohydrate absorption occurs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organ where starch digestion begins</a:t>
            </a:r>
          </a:p>
          <a:p>
            <a:pPr marL="0" indent="0">
              <a:buNone/>
            </a:pP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tube through which food is propelled to the stomach but lacks a digestive role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protein digestion begins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pancreatic enzymes and bile enter the alimentary canal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bacteria synthesize vitamin K </a:t>
            </a:r>
          </a:p>
          <a:p>
            <a:pPr marL="0" indent="0">
              <a:buNone/>
            </a:pPr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 organ where defecation reflex is initiated</a:t>
            </a:r>
          </a:p>
          <a:p>
            <a:pPr marL="0" indent="0">
              <a:buNone/>
            </a:pPr>
            <a:endParaRPr lang="en-US" sz="24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terminal (last) portion of the small intestine?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A) pyloric 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sphincter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B) ileum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5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ardioesophageal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D) cecum</a:t>
            </a:r>
            <a:endParaRPr lang="en-US" sz="25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cap="none" dirty="0">
                <a:latin typeface="Calibri" panose="020F0502020204030204" pitchFamily="34" charset="0"/>
                <a:cs typeface="Calibri" panose="020F0502020204030204" pitchFamily="34" charset="0"/>
              </a:rPr>
              <a:t>valve</a:t>
            </a: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49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$300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5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What is the terminal (last) portion of the small intestine?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pyloric sphincter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ileum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500" cap="none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cardioesophageal</a:t>
            </a: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sphincter</a:t>
            </a:r>
          </a:p>
          <a:p>
            <a:pPr marL="0" indent="0">
              <a:buNone/>
            </a:pPr>
            <a:r>
              <a:rPr lang="en-US" sz="2500" cap="none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cecum</a:t>
            </a:r>
          </a:p>
          <a:p>
            <a:pPr marL="0" indent="0">
              <a:buNone/>
            </a:pP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500" b="1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ileocecal</a:t>
            </a:r>
            <a:r>
              <a:rPr lang="en-US" sz="2500" b="1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valve</a:t>
            </a:r>
          </a:p>
        </p:txBody>
      </p:sp>
    </p:spTree>
    <p:extLst>
      <p:ext uri="{BB962C8B-B14F-4D97-AF65-F5344CB8AC3E}">
        <p14:creationId xmlns:p14="http://schemas.microsoft.com/office/powerpoint/2010/main" val="35147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following nutrients with their </a:t>
            </a: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associated </a:t>
            </a:r>
            <a:r>
              <a:rPr lang="en-US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digestive enzymes</a:t>
            </a: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) Protein	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2) Lactose	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3) Starch	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Fat</a:t>
            </a: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5) Nucleic </a:t>
            </a: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) pepsin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B) nuclease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C) lipase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D) lactase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E) amylase</a:t>
            </a: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83625" y="591600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7343187" y="5630259"/>
            <a:ext cx="127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20300" y="4934417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Answer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Return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72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04931"/>
            <a:ext cx="10396882" cy="1151965"/>
          </a:xfrm>
        </p:spPr>
        <p:txBody>
          <a:bodyPr/>
          <a:lstStyle/>
          <a:p>
            <a:r>
              <a:rPr lang="en-US" dirty="0" smtClean="0"/>
              <a:t>$400 Question</a:t>
            </a:r>
            <a:endParaRPr lang="th-TH" dirty="0"/>
          </a:p>
        </p:txBody>
      </p:sp>
      <p:sp>
        <p:nvSpPr>
          <p:cNvPr id="94" name="Rectangle 93"/>
          <p:cNvSpPr/>
          <p:nvPr/>
        </p:nvSpPr>
        <p:spPr>
          <a:xfrm>
            <a:off x="10013707" y="5678868"/>
            <a:ext cx="1638300" cy="6201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Return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10343"/>
            <a:ext cx="10394707" cy="444418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 </a:t>
            </a:r>
            <a:r>
              <a:rPr lang="en-US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the following nutrients with their </a:t>
            </a: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associated </a:t>
            </a:r>
            <a:r>
              <a:rPr lang="en-US" sz="2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digestive enzymes</a:t>
            </a:r>
            <a:r>
              <a:rPr lang="en-US" sz="22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) Protein	</a:t>
            </a: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2) Lactose	</a:t>
            </a: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200" b="1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3) Starch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Fat	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5) Nucleic acids		</a:t>
            </a:r>
            <a:r>
              <a:rPr lang="en-US" sz="2200" b="1" cap="none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0" indent="0">
              <a:buNone/>
            </a:pPr>
            <a:endParaRPr lang="en-US" sz="22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) pepsin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B) nuclease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C) lipase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D) lactase</a:t>
            </a:r>
          </a:p>
          <a:p>
            <a:pPr marL="0" indent="0">
              <a:buNone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E) amylase</a:t>
            </a: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1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2360</TotalTime>
  <Words>2711</Words>
  <Application>Microsoft Office PowerPoint</Application>
  <PresentationFormat>Widescreen</PresentationFormat>
  <Paragraphs>715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Angsana New</vt:lpstr>
      <vt:lpstr>Arial</vt:lpstr>
      <vt:lpstr>Calibri</vt:lpstr>
      <vt:lpstr>Cordia New</vt:lpstr>
      <vt:lpstr>Impact</vt:lpstr>
      <vt:lpstr>Main Event</vt:lpstr>
      <vt:lpstr>Digestive System Jeopardy GAME</vt:lpstr>
      <vt:lpstr>Instructions</vt:lpstr>
      <vt:lpstr>PowerPoint Presentation</vt:lpstr>
      <vt:lpstr>$300 Question</vt:lpstr>
      <vt:lpstr>$300 Question</vt:lpstr>
      <vt:lpstr>$400 Question</vt:lpstr>
      <vt:lpstr>$400 Question</vt:lpstr>
      <vt:lpstr>$400 Question</vt:lpstr>
      <vt:lpstr>$400 Question</vt:lpstr>
      <vt:lpstr>$400 Question</vt:lpstr>
      <vt:lpstr>$400 Question</vt:lpstr>
      <vt:lpstr>$100 Question</vt:lpstr>
      <vt:lpstr>$100 Question</vt:lpstr>
      <vt:lpstr>$100 Question</vt:lpstr>
      <vt:lpstr>$100 Question</vt:lpstr>
      <vt:lpstr>$300 Question</vt:lpstr>
      <vt:lpstr>$300 Question</vt:lpstr>
      <vt:lpstr>$200 Question</vt:lpstr>
      <vt:lpstr>$200 Question</vt:lpstr>
      <vt:lpstr>$200 Question</vt:lpstr>
      <vt:lpstr>$200 Question</vt:lpstr>
      <vt:lpstr>$200 Question</vt:lpstr>
      <vt:lpstr>$200 Question</vt:lpstr>
      <vt:lpstr>$100 Question</vt:lpstr>
      <vt:lpstr>$100 Question</vt:lpstr>
      <vt:lpstr>$100 Question</vt:lpstr>
      <vt:lpstr>$100 Question</vt:lpstr>
      <vt:lpstr>$200 Question</vt:lpstr>
      <vt:lpstr>$200 Question</vt:lpstr>
      <vt:lpstr>$100 Question</vt:lpstr>
      <vt:lpstr>$100 Question</vt:lpstr>
      <vt:lpstr>$100 Question</vt:lpstr>
      <vt:lpstr>$100 Question</vt:lpstr>
      <vt:lpstr>$100 Question</vt:lpstr>
      <vt:lpstr>$100 Question</vt:lpstr>
      <vt:lpstr>$300 Question</vt:lpstr>
      <vt:lpstr>$300 Question</vt:lpstr>
      <vt:lpstr>$100 Question</vt:lpstr>
      <vt:lpstr>$100 Question</vt:lpstr>
      <vt:lpstr>$300 Question</vt:lpstr>
      <vt:lpstr>$300 Question</vt:lpstr>
      <vt:lpstr>$300 Question</vt:lpstr>
      <vt:lpstr>$300 Question</vt:lpstr>
      <vt:lpstr>$300 Question</vt:lpstr>
      <vt:lpstr>$300 Question</vt:lpstr>
      <vt:lpstr>$300 Question</vt:lpstr>
      <vt:lpstr>$300 Question</vt:lpstr>
      <vt:lpstr>$200 Question</vt:lpstr>
      <vt:lpstr>$200 Question</vt:lpstr>
      <vt:lpstr>$100 Question</vt:lpstr>
      <vt:lpstr>$100 Question</vt:lpstr>
      <vt:lpstr>$200 Question</vt:lpstr>
      <vt:lpstr>$200 Question</vt:lpstr>
      <vt:lpstr>$100 Question</vt:lpstr>
      <vt:lpstr>$100 Question</vt:lpstr>
      <vt:lpstr>$200 Question</vt:lpstr>
      <vt:lpstr>$200 Question</vt:lpstr>
      <vt:lpstr>$200 Question</vt:lpstr>
      <vt:lpstr>$200 Question</vt:lpstr>
      <vt:lpstr>$100 Question</vt:lpstr>
      <vt:lpstr>$100 Question</vt:lpstr>
      <vt:lpstr>$200 Question</vt:lpstr>
      <vt:lpstr>$200 Question</vt:lpstr>
      <vt:lpstr>$300 Question</vt:lpstr>
      <vt:lpstr>$300 Question</vt:lpstr>
      <vt:lpstr>$300 Question</vt:lpstr>
      <vt:lpstr>$300 Question</vt:lpstr>
      <vt:lpstr>$300 Question</vt:lpstr>
      <vt:lpstr>$300 Question</vt:lpstr>
      <vt:lpstr>$300 Question</vt:lpstr>
      <vt:lpstr>$300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Jeopardy</dc:title>
  <dc:creator>MUIDS</dc:creator>
  <cp:lastModifiedBy>MUIDS</cp:lastModifiedBy>
  <cp:revision>51</cp:revision>
  <dcterms:created xsi:type="dcterms:W3CDTF">2014-11-23T15:36:03Z</dcterms:created>
  <dcterms:modified xsi:type="dcterms:W3CDTF">2014-11-30T05:28:40Z</dcterms:modified>
</cp:coreProperties>
</file>