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4" r:id="rId1"/>
    <p:sldMasterId id="2147483760" r:id="rId2"/>
    <p:sldMasterId id="2147483768" r:id="rId3"/>
    <p:sldMasterId id="2147483772" r:id="rId4"/>
    <p:sldMasterId id="2147483774" r:id="rId5"/>
    <p:sldMasterId id="2147483780" r:id="rId6"/>
    <p:sldMasterId id="2147483782" r:id="rId7"/>
    <p:sldMasterId id="2147483786" r:id="rId8"/>
    <p:sldMasterId id="2147483788" r:id="rId9"/>
    <p:sldMasterId id="2147483790" r:id="rId10"/>
    <p:sldMasterId id="2147483792" r:id="rId11"/>
    <p:sldMasterId id="2147483794" r:id="rId12"/>
    <p:sldMasterId id="2147483800" r:id="rId13"/>
    <p:sldMasterId id="2147483802" r:id="rId14"/>
    <p:sldMasterId id="2147483804" r:id="rId15"/>
    <p:sldMasterId id="2147483812" r:id="rId16"/>
    <p:sldMasterId id="2147483814" r:id="rId17"/>
    <p:sldMasterId id="2147483816" r:id="rId18"/>
    <p:sldMasterId id="2147483818" r:id="rId19"/>
    <p:sldMasterId id="2147483820" r:id="rId20"/>
    <p:sldMasterId id="2147483822" r:id="rId21"/>
    <p:sldMasterId id="2147483824" r:id="rId22"/>
    <p:sldMasterId id="2147483826" r:id="rId23"/>
    <p:sldMasterId id="2147483828" r:id="rId24"/>
    <p:sldMasterId id="2147483830" r:id="rId25"/>
    <p:sldMasterId id="2147483832" r:id="rId26"/>
    <p:sldMasterId id="2147483834" r:id="rId27"/>
    <p:sldMasterId id="2147483840" r:id="rId28"/>
  </p:sldMasterIdLst>
  <p:notesMasterIdLst>
    <p:notesMasterId r:id="rId104"/>
  </p:notesMasterIdLst>
  <p:handoutMasterIdLst>
    <p:handoutMasterId r:id="rId105"/>
  </p:handoutMasterIdLst>
  <p:sldIdLst>
    <p:sldId id="368" r:id="rId29"/>
    <p:sldId id="699" r:id="rId30"/>
    <p:sldId id="369" r:id="rId31"/>
    <p:sldId id="374" r:id="rId32"/>
    <p:sldId id="489" r:id="rId33"/>
    <p:sldId id="490" r:id="rId34"/>
    <p:sldId id="491" r:id="rId35"/>
    <p:sldId id="492" r:id="rId36"/>
    <p:sldId id="703" r:id="rId37"/>
    <p:sldId id="506" r:id="rId38"/>
    <p:sldId id="705" r:id="rId39"/>
    <p:sldId id="706" r:id="rId40"/>
    <p:sldId id="514" r:id="rId41"/>
    <p:sldId id="515" r:id="rId42"/>
    <p:sldId id="675" r:id="rId43"/>
    <p:sldId id="709" r:id="rId44"/>
    <p:sldId id="710" r:id="rId45"/>
    <p:sldId id="518" r:id="rId46"/>
    <p:sldId id="519" r:id="rId47"/>
    <p:sldId id="520" r:id="rId48"/>
    <p:sldId id="712" r:id="rId49"/>
    <p:sldId id="522" r:id="rId50"/>
    <p:sldId id="713" r:id="rId51"/>
    <p:sldId id="714" r:id="rId52"/>
    <p:sldId id="715" r:id="rId53"/>
    <p:sldId id="526" r:id="rId54"/>
    <p:sldId id="527" r:id="rId55"/>
    <p:sldId id="529" r:id="rId56"/>
    <p:sldId id="531" r:id="rId57"/>
    <p:sldId id="716" r:id="rId58"/>
    <p:sldId id="535" r:id="rId59"/>
    <p:sldId id="543" r:id="rId60"/>
    <p:sldId id="719" r:id="rId61"/>
    <p:sldId id="545" r:id="rId62"/>
    <p:sldId id="547" r:id="rId63"/>
    <p:sldId id="720" r:id="rId64"/>
    <p:sldId id="721" r:id="rId65"/>
    <p:sldId id="550" r:id="rId66"/>
    <p:sldId id="553" r:id="rId67"/>
    <p:sldId id="554" r:id="rId68"/>
    <p:sldId id="555" r:id="rId69"/>
    <p:sldId id="725" r:id="rId70"/>
    <p:sldId id="558" r:id="rId71"/>
    <p:sldId id="680" r:id="rId72"/>
    <p:sldId id="726" r:id="rId73"/>
    <p:sldId id="561" r:id="rId74"/>
    <p:sldId id="562" r:id="rId75"/>
    <p:sldId id="727" r:id="rId76"/>
    <p:sldId id="728" r:id="rId77"/>
    <p:sldId id="729" r:id="rId78"/>
    <p:sldId id="566" r:id="rId79"/>
    <p:sldId id="730" r:id="rId80"/>
    <p:sldId id="569" r:id="rId81"/>
    <p:sldId id="571" r:id="rId82"/>
    <p:sldId id="731" r:id="rId83"/>
    <p:sldId id="732" r:id="rId84"/>
    <p:sldId id="733" r:id="rId85"/>
    <p:sldId id="734" r:id="rId86"/>
    <p:sldId id="577" r:id="rId87"/>
    <p:sldId id="578" r:id="rId88"/>
    <p:sldId id="579" r:id="rId89"/>
    <p:sldId id="580" r:id="rId90"/>
    <p:sldId id="735" r:id="rId91"/>
    <p:sldId id="582" r:id="rId92"/>
    <p:sldId id="583" r:id="rId93"/>
    <p:sldId id="584" r:id="rId94"/>
    <p:sldId id="585" r:id="rId95"/>
    <p:sldId id="736" r:id="rId96"/>
    <p:sldId id="594" r:id="rId97"/>
    <p:sldId id="595" r:id="rId98"/>
    <p:sldId id="739" r:id="rId99"/>
    <p:sldId id="597" r:id="rId100"/>
    <p:sldId id="598" r:id="rId101"/>
    <p:sldId id="599" r:id="rId102"/>
    <p:sldId id="682" r:id="rId10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246" autoAdjust="0"/>
  </p:normalViewPr>
  <p:slideViewPr>
    <p:cSldViewPr>
      <p:cViewPr varScale="1">
        <p:scale>
          <a:sx n="65" d="100"/>
          <a:sy n="65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9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102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100" Type="http://schemas.openxmlformats.org/officeDocument/2006/relationships/slide" Target="slides/slide72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103" Type="http://schemas.openxmlformats.org/officeDocument/2006/relationships/slide" Target="slides/slide75.xml"/><Relationship Id="rId10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slide" Target="slides/slide66.xml"/><Relationship Id="rId99" Type="http://schemas.openxmlformats.org/officeDocument/2006/relationships/slide" Target="slides/slide71.xml"/><Relationship Id="rId101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109" Type="http://schemas.openxmlformats.org/officeDocument/2006/relationships/tableStyles" Target="tableStyles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A21E920B-4749-4AF8-9319-CACD5C7DE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E7CD44F6-D691-4E55-8A25-641054521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14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The Digestive System and Body Metabolism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16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5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49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1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2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1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2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5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6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7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8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9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0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1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" y="6561667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83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58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26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073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698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593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827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0088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502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5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890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043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672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56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439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272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1196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874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687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148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322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032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4946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154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441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997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091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Digestive System Functions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Ingestion—taking in food</a:t>
            </a:r>
          </a:p>
          <a:p>
            <a:r>
              <a:rPr lang="en-US" altLang="en-US" dirty="0" smtClean="0"/>
              <a:t>Digestion—breaking food into nutrient molecules</a:t>
            </a:r>
          </a:p>
          <a:p>
            <a:r>
              <a:rPr lang="en-US" altLang="en-US" dirty="0" smtClean="0"/>
              <a:t>Absorption—movement of nutrients into the bloodstream</a:t>
            </a:r>
          </a:p>
          <a:p>
            <a:r>
              <a:rPr lang="en-US" altLang="en-US" dirty="0" smtClean="0"/>
              <a:t>Defecation—elimination of indigestible waste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Stomach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stomach is a C-shaped organ located on the left side of the abdominal cavity</a:t>
            </a:r>
          </a:p>
          <a:p>
            <a:r>
              <a:rPr lang="en-US" altLang="en-US" smtClean="0"/>
              <a:t>Food enters at the cardioesophageal sphincter from the esophagus</a:t>
            </a:r>
          </a:p>
          <a:p>
            <a:r>
              <a:rPr lang="en-US" altLang="en-US" smtClean="0"/>
              <a:t>Food empties into the small intestine at the pyloric sphincter (valve)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4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10312"/>
            <a:ext cx="8284464" cy="64373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819525" y="520700"/>
            <a:ext cx="0" cy="1184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009775" y="704850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682875" y="704850"/>
            <a:ext cx="666750" cy="361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124200" y="1822450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406775" y="1819275"/>
            <a:ext cx="1250950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505075" y="2159000"/>
            <a:ext cx="933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435350" y="2159000"/>
            <a:ext cx="1993900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492375" y="2473325"/>
            <a:ext cx="96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454400" y="2473325"/>
            <a:ext cx="2222500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032125" y="2914650"/>
            <a:ext cx="19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219450" y="2914650"/>
            <a:ext cx="55562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568450" y="3479800"/>
            <a:ext cx="361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1927225" y="3479800"/>
            <a:ext cx="444500" cy="835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1524000" y="5076825"/>
            <a:ext cx="0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2349500" y="4645025"/>
            <a:ext cx="438150" cy="113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2784475" y="5775325"/>
            <a:ext cx="142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2565400" y="4044950"/>
            <a:ext cx="219075" cy="172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600575" y="5251450"/>
            <a:ext cx="1069975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5667375" y="5775325"/>
            <a:ext cx="14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6632575" y="4625975"/>
            <a:ext cx="263525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6892925" y="4787900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 flipV="1">
            <a:off x="4419600" y="3089275"/>
            <a:ext cx="2238375" cy="1073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 flipV="1">
            <a:off x="4391025" y="3086100"/>
            <a:ext cx="2266950" cy="590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6657975" y="3086100"/>
            <a:ext cx="55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6181725" y="2397125"/>
            <a:ext cx="923925" cy="600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5902325" y="2178050"/>
            <a:ext cx="1203325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7102475" y="2397125"/>
            <a:ext cx="139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6353175" y="1409700"/>
            <a:ext cx="704850" cy="241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7054850" y="1654175"/>
            <a:ext cx="171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5343525" y="536575"/>
            <a:ext cx="168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67714" y="499409"/>
            <a:ext cx="1527524" cy="31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Esophagus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75498" y="186142"/>
            <a:ext cx="904948" cy="3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Cardia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083286" y="342688"/>
            <a:ext cx="1025745" cy="3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Fundus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296080" y="1462494"/>
            <a:ext cx="1025745" cy="3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Serosa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291846" y="2207561"/>
            <a:ext cx="709813" cy="33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Body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279148" y="2895481"/>
            <a:ext cx="1407652" cy="6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Rugae</a:t>
            </a: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of mucosa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027265" y="4586699"/>
            <a:ext cx="1313799" cy="6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Greater</a:t>
            </a:r>
          </a:p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curvature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858865" y="5598465"/>
            <a:ext cx="1035035" cy="6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980196" y="5594231"/>
            <a:ext cx="1258047" cy="9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sphincter</a:t>
            </a:r>
          </a:p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(valve)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57696" y="5592116"/>
            <a:ext cx="1471773" cy="3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84645" y="3293416"/>
            <a:ext cx="1062915" cy="3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Pylorus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080612" y="2719801"/>
            <a:ext cx="1304514" cy="6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Lesser</a:t>
            </a:r>
          </a:p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curvature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86760" y="2296467"/>
            <a:ext cx="1797002" cy="3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1450" indent="-171450" algn="l" eaLnBrk="0" hangingPunct="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Oblique layer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486759" y="1959917"/>
            <a:ext cx="2066478" cy="3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1450" indent="-171450" algn="l" eaLnBrk="0" hangingPunct="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Circular layer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86759" y="1629718"/>
            <a:ext cx="2679760" cy="3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1450" indent="-171450" algn="l" eaLnBrk="0" hangingPunct="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Longitudinal layer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84650" y="962959"/>
            <a:ext cx="1676189" cy="66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Muscularis</a:t>
            </a:r>
            <a:endParaRPr lang="en-US" sz="22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l" eaLnBrk="0" hangingPunct="0"/>
            <a:r>
              <a:rPr lang="en-US" sz="22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externa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58372" y="6273299"/>
            <a:ext cx="419029" cy="33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" name="Arc 4"/>
          <p:cNvSpPr/>
          <p:nvPr/>
        </p:nvSpPr>
        <p:spPr bwMode="auto">
          <a:xfrm rot="2151008">
            <a:off x="2774067" y="2565407"/>
            <a:ext cx="1090484" cy="1161979"/>
          </a:xfrm>
          <a:prstGeom prst="arc">
            <a:avLst>
              <a:gd name="adj1" fmla="val 17101839"/>
              <a:gd name="adj2" fmla="val 430015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 rot="2248856">
            <a:off x="5573122" y="2948405"/>
            <a:ext cx="1090484" cy="2892337"/>
          </a:xfrm>
          <a:prstGeom prst="arc">
            <a:avLst>
              <a:gd name="adj1" fmla="val 17101839"/>
              <a:gd name="adj2" fmla="val 430015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4_04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210312"/>
            <a:ext cx="5913120" cy="643737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>
            <a:off x="2641600" y="595842"/>
            <a:ext cx="1873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508500" y="595842"/>
            <a:ext cx="2070100" cy="7048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374900" y="2351617"/>
            <a:ext cx="22923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664075" y="1999192"/>
            <a:ext cx="2009775" cy="3524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511425" y="2999317"/>
            <a:ext cx="20542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562475" y="2996142"/>
            <a:ext cx="1038225" cy="279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559300" y="2996142"/>
            <a:ext cx="663575" cy="8223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556125" y="2996142"/>
            <a:ext cx="682625" cy="14414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41600" y="600075"/>
            <a:ext cx="1873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508500" y="600075"/>
            <a:ext cx="2070100" cy="704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374900" y="2355850"/>
            <a:ext cx="2292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664075" y="2003425"/>
            <a:ext cx="2009775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511425" y="3003550"/>
            <a:ext cx="2054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562475" y="3000375"/>
            <a:ext cx="1038225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559300" y="3000375"/>
            <a:ext cx="663575" cy="822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56125" y="3000375"/>
            <a:ext cx="682625" cy="144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727450" y="4346575"/>
            <a:ext cx="206375" cy="177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927475" y="6121400"/>
            <a:ext cx="130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991100" y="5022850"/>
            <a:ext cx="596900" cy="1098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640278" y="412364"/>
            <a:ext cx="999794" cy="3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Fundus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657208" y="2175549"/>
            <a:ext cx="691854" cy="3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Body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657210" y="2819017"/>
            <a:ext cx="1378090" cy="6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Rugae</a:t>
            </a: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of mucosa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111901" y="5957651"/>
            <a:ext cx="1277407" cy="63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sphincter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953815" y="5960359"/>
            <a:ext cx="958145" cy="63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 eaLnBrk="0" hangingPunct="0"/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35703" y="5998252"/>
            <a:ext cx="417874" cy="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1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0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Stomach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Functions of the stomach</a:t>
            </a:r>
          </a:p>
          <a:p>
            <a:pPr lvl="1"/>
            <a:r>
              <a:rPr lang="en-US" altLang="en-US" smtClean="0"/>
              <a:t>Temporary storage tank for food</a:t>
            </a:r>
          </a:p>
          <a:p>
            <a:pPr lvl="1"/>
            <a:r>
              <a:rPr lang="en-US" altLang="en-US" smtClean="0"/>
              <a:t>Site of food breakdown</a:t>
            </a:r>
          </a:p>
          <a:p>
            <a:pPr lvl="1"/>
            <a:r>
              <a:rPr lang="en-US" altLang="en-US" smtClean="0"/>
              <a:t>Chemical breakdown of protein begins</a:t>
            </a:r>
          </a:p>
          <a:p>
            <a:pPr lvl="1"/>
            <a:r>
              <a:rPr lang="en-US" altLang="en-US" smtClean="0"/>
              <a:t>Delivers chyme (processed food) to the small intestine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Stomach</a:t>
            </a:r>
            <a:endParaRPr lang="en-US" altLang="en-US" dirty="0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Structure of the stomach mucosa: </a:t>
            </a:r>
          </a:p>
          <a:p>
            <a:pPr lvl="1"/>
            <a:r>
              <a:rPr lang="en-US" altLang="en-US" dirty="0" smtClean="0"/>
              <a:t>Simple columnar epithelium dotted by gastric pits that lead to gastric glands</a:t>
            </a:r>
          </a:p>
          <a:p>
            <a:pPr lvl="1"/>
            <a:r>
              <a:rPr lang="en-US" altLang="en-US" dirty="0" smtClean="0"/>
              <a:t>Mucous cells produce bicarbonate-rich alkaline mucus</a:t>
            </a:r>
          </a:p>
          <a:p>
            <a:pPr lvl="1"/>
            <a:r>
              <a:rPr lang="en-US" altLang="en-US" dirty="0" smtClean="0"/>
              <a:t>Gastric glands—situated in gastric pits and secrete gastric juice, including:</a:t>
            </a:r>
          </a:p>
          <a:p>
            <a:pPr lvl="2"/>
            <a:r>
              <a:rPr lang="en-US" altLang="en-US" dirty="0" smtClean="0"/>
              <a:t>Intrinsic factor, which is needed for vitamin B</a:t>
            </a:r>
            <a:r>
              <a:rPr lang="en-US" altLang="en-US" baseline="-25000" dirty="0" smtClean="0"/>
              <a:t>12</a:t>
            </a:r>
            <a:r>
              <a:rPr lang="en-US" altLang="en-US" dirty="0" smtClean="0"/>
              <a:t> absorption in the small intestine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Stomach</a:t>
            </a:r>
            <a:endParaRPr lang="en-US" alt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Structure of the stomach mucosa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Chief cells—produce protein-digesting enzymes (pepsinogens)</a:t>
            </a:r>
          </a:p>
          <a:p>
            <a:pPr lvl="1"/>
            <a:r>
              <a:rPr lang="en-US" altLang="en-US" dirty="0" smtClean="0"/>
              <a:t>Parietal cells—produce hydrochloric acid</a:t>
            </a:r>
          </a:p>
          <a:p>
            <a:pPr lvl="2"/>
            <a:r>
              <a:rPr lang="en-US" altLang="en-US" dirty="0" smtClean="0"/>
              <a:t>Mucous neck cells—produce thin acidic mucus (</a:t>
            </a:r>
            <a:r>
              <a:rPr lang="en-US" altLang="en-US" i="1" dirty="0" smtClean="0"/>
              <a:t>different from the mucus produced by cells of the mucosa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err="1" smtClean="0"/>
              <a:t>Enteroendocrine</a:t>
            </a:r>
            <a:r>
              <a:rPr lang="en-US" altLang="en-US" dirty="0" smtClean="0"/>
              <a:t> cells—produce a hormone called </a:t>
            </a:r>
            <a:r>
              <a:rPr lang="en-US" altLang="en-US" i="1" dirty="0" smtClean="0"/>
              <a:t>gastrin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4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10312"/>
            <a:ext cx="8107680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085850" y="1866900"/>
            <a:ext cx="155575" cy="60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38250" y="247015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409950" y="1517650"/>
            <a:ext cx="219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06775" y="1517650"/>
            <a:ext cx="0" cy="454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06775" y="2473325"/>
            <a:ext cx="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403600" y="29432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406775" y="3019425"/>
            <a:ext cx="0" cy="546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03600" y="3016250"/>
            <a:ext cx="225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409950" y="5381625"/>
            <a:ext cx="0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406775" y="6038850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721350" y="5610225"/>
            <a:ext cx="1219200" cy="34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003800" y="4308475"/>
            <a:ext cx="1568450" cy="63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645150" y="4416425"/>
            <a:ext cx="923925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6565900" y="4940300"/>
            <a:ext cx="377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5902325" y="3921125"/>
            <a:ext cx="104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5724525" y="3108325"/>
            <a:ext cx="1019175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 flipV="1">
            <a:off x="5794375" y="3108325"/>
            <a:ext cx="949325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6740525" y="3108325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6143625" y="1508125"/>
            <a:ext cx="80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 flipV="1">
            <a:off x="5486400" y="501650"/>
            <a:ext cx="19050" cy="1079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V="1">
            <a:off x="4638675" y="688975"/>
            <a:ext cx="847725" cy="444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85372" y="2306578"/>
            <a:ext cx="1222892" cy="58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sphincter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779851" y="191448"/>
            <a:ext cx="1470319" cy="3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pits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16200000">
            <a:off x="2790590" y="1927464"/>
            <a:ext cx="949045" cy="6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</a:t>
            </a:r>
          </a:p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pit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16200000">
            <a:off x="2577701" y="4292892"/>
            <a:ext cx="1682600" cy="35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gland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95147" y="1346643"/>
            <a:ext cx="1373115" cy="5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Surface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88797" y="2927173"/>
            <a:ext cx="1373115" cy="5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Mucous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neck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95147" y="3753020"/>
            <a:ext cx="1638216" cy="3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Parietal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85151" y="4759888"/>
            <a:ext cx="920599" cy="6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glands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989385" y="5440696"/>
            <a:ext cx="1337764" cy="3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Chief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765104" y="6294908"/>
            <a:ext cx="392284" cy="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56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4d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332232"/>
            <a:ext cx="6833616" cy="61935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089275" y="3009900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768600" y="4956175"/>
            <a:ext cx="1063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143250" y="4600575"/>
            <a:ext cx="552450" cy="358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162550" y="5292725"/>
            <a:ext cx="152400" cy="419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311775" y="5711825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179224" y="4750646"/>
            <a:ext cx="1560850" cy="34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Chief cells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43859" y="5508180"/>
            <a:ext cx="2519703" cy="67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Enteroendocrine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13655" y="6109091"/>
            <a:ext cx="467960" cy="4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(d)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944318" y="633274"/>
            <a:ext cx="1797984" cy="3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Pepsinogen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833283" y="911820"/>
            <a:ext cx="529826" cy="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HCI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674663" y="633275"/>
            <a:ext cx="1014404" cy="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Pepsin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186662" y="2785818"/>
            <a:ext cx="1913419" cy="3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Parietal cells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Intestine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body’s major digestive organ</a:t>
            </a:r>
          </a:p>
          <a:p>
            <a:r>
              <a:rPr lang="en-US" altLang="en-US" dirty="0" smtClean="0"/>
              <a:t>Longest portion of the alimentary tube (2–4 m or </a:t>
            </a:r>
            <a:br>
              <a:rPr lang="en-US" altLang="en-US" dirty="0" smtClean="0"/>
            </a:br>
            <a:r>
              <a:rPr lang="en-US" altLang="en-US" dirty="0" smtClean="0"/>
              <a:t>7–13 feet in a living person)</a:t>
            </a:r>
          </a:p>
          <a:p>
            <a:r>
              <a:rPr lang="en-US" altLang="en-US" dirty="0" smtClean="0"/>
              <a:t>Site of nutrient absorption into the blood</a:t>
            </a:r>
          </a:p>
          <a:p>
            <a:r>
              <a:rPr lang="en-US" altLang="en-US" dirty="0" smtClean="0"/>
              <a:t>Muscular tube extending from the pyloric sphincter to the </a:t>
            </a:r>
            <a:r>
              <a:rPr lang="en-US" altLang="en-US" dirty="0" err="1" smtClean="0"/>
              <a:t>ileocecal</a:t>
            </a:r>
            <a:r>
              <a:rPr lang="en-US" altLang="en-US" dirty="0" smtClean="0"/>
              <a:t> valve</a:t>
            </a:r>
          </a:p>
          <a:p>
            <a:r>
              <a:rPr lang="en-US" altLang="en-US" dirty="0" smtClean="0"/>
              <a:t>Suspended from the posterior abdominal wall by the mesentery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Intestine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Subdivisions</a:t>
            </a:r>
          </a:p>
          <a:p>
            <a:pPr lvl="1"/>
            <a:r>
              <a:rPr lang="en-US" altLang="en-US" smtClean="0"/>
              <a:t>Duodenum</a:t>
            </a:r>
          </a:p>
          <a:p>
            <a:pPr lvl="2"/>
            <a:r>
              <a:rPr lang="en-US" altLang="en-US" smtClean="0"/>
              <a:t>Attached to the stomach</a:t>
            </a:r>
          </a:p>
          <a:p>
            <a:pPr lvl="2"/>
            <a:r>
              <a:rPr lang="en-US" altLang="en-US" smtClean="0"/>
              <a:t>Curves around the head of the pancreas</a:t>
            </a:r>
          </a:p>
          <a:p>
            <a:pPr lvl="1"/>
            <a:r>
              <a:rPr lang="en-US" altLang="en-US" smtClean="0"/>
              <a:t>Jejunum</a:t>
            </a:r>
          </a:p>
          <a:p>
            <a:pPr lvl="2"/>
            <a:r>
              <a:rPr lang="en-US" altLang="en-US" smtClean="0"/>
              <a:t>Attaches anteriorly to the duodenum</a:t>
            </a:r>
          </a:p>
          <a:p>
            <a:pPr lvl="1"/>
            <a:r>
              <a:rPr lang="en-US" altLang="en-US" smtClean="0"/>
              <a:t>Ileum</a:t>
            </a:r>
          </a:p>
          <a:p>
            <a:pPr lvl="2"/>
            <a:r>
              <a:rPr lang="en-US" altLang="en-US" smtClean="0"/>
              <a:t>Extends from jejunum to large intestine</a:t>
            </a:r>
          </a:p>
          <a:p>
            <a:pPr lvl="2"/>
            <a:r>
              <a:rPr lang="en-US" altLang="en-US" smtClean="0"/>
              <a:t>Meets the large intestine at the ileocecal valve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14.1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The human digestive system: Alimentary canal and accessory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10312"/>
            <a:ext cx="8205216" cy="6437376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86578" y="1315607"/>
            <a:ext cx="1606207" cy="2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Mouth (oral cavity)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08275" y="1447800"/>
            <a:ext cx="854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765300" y="1695450"/>
            <a:ext cx="1123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886075" y="1543050"/>
            <a:ext cx="55245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517650" y="2898775"/>
            <a:ext cx="2416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981075" y="3879850"/>
            <a:ext cx="2320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552575" y="4187825"/>
            <a:ext cx="1781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571750" y="482282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2774950" y="4492625"/>
            <a:ext cx="72707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Left Bracket 9219"/>
          <p:cNvSpPr/>
          <p:nvPr/>
        </p:nvSpPr>
        <p:spPr bwMode="auto">
          <a:xfrm>
            <a:off x="1498600" y="4702175"/>
            <a:ext cx="79375" cy="68580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2" name="Straight Connector 9221"/>
          <p:cNvCxnSpPr>
            <a:endCxn id="9220" idx="1"/>
          </p:cNvCxnSpPr>
          <p:nvPr/>
        </p:nvCxnSpPr>
        <p:spPr bwMode="auto">
          <a:xfrm>
            <a:off x="1089025" y="5035550"/>
            <a:ext cx="41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2371725" y="5064125"/>
            <a:ext cx="207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14550" y="5292725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2654300" y="5292725"/>
            <a:ext cx="914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1022350" y="6451600"/>
            <a:ext cx="283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3917950" y="6365875"/>
            <a:ext cx="847725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762500" y="6511925"/>
            <a:ext cx="666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3454400" y="5930900"/>
            <a:ext cx="2095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3660775" y="6267450"/>
            <a:ext cx="177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3981450" y="6051550"/>
            <a:ext cx="81280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4794250" y="6048375"/>
            <a:ext cx="63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V="1">
            <a:off x="4213225" y="5826125"/>
            <a:ext cx="549275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4759325" y="5822950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213100" y="5581650"/>
            <a:ext cx="768350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978275" y="5578475"/>
            <a:ext cx="145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190875" y="5200650"/>
            <a:ext cx="223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762500" y="4819650"/>
            <a:ext cx="669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175125" y="4587875"/>
            <a:ext cx="6953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867275" y="4587875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4702175" y="3736975"/>
            <a:ext cx="869950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8" name="Straight Connector 9247"/>
          <p:cNvCxnSpPr/>
          <p:nvPr/>
        </p:nvCxnSpPr>
        <p:spPr bwMode="auto">
          <a:xfrm>
            <a:off x="5568950" y="3740150"/>
            <a:ext cx="885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0" name="Straight Connector 9249"/>
          <p:cNvCxnSpPr/>
          <p:nvPr/>
        </p:nvCxnSpPr>
        <p:spPr bwMode="auto">
          <a:xfrm flipV="1">
            <a:off x="3794125" y="3533775"/>
            <a:ext cx="1787525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>
            <a:off x="5578475" y="3533775"/>
            <a:ext cx="892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4549775" y="3330575"/>
            <a:ext cx="10318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5578475" y="3330575"/>
            <a:ext cx="88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>
            <a:off x="3940175" y="1857375"/>
            <a:ext cx="1279525" cy="96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5213350" y="2822575"/>
            <a:ext cx="1254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2" name="Straight Connector 9261"/>
          <p:cNvCxnSpPr/>
          <p:nvPr/>
        </p:nvCxnSpPr>
        <p:spPr bwMode="auto">
          <a:xfrm flipV="1">
            <a:off x="3556000" y="1619250"/>
            <a:ext cx="371475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4" name="Straight Connector 9263"/>
          <p:cNvCxnSpPr/>
          <p:nvPr/>
        </p:nvCxnSpPr>
        <p:spPr bwMode="auto">
          <a:xfrm>
            <a:off x="3924300" y="161925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6" name="Straight Connector 9265"/>
          <p:cNvCxnSpPr/>
          <p:nvPr/>
        </p:nvCxnSpPr>
        <p:spPr bwMode="auto">
          <a:xfrm>
            <a:off x="3971925" y="1416050"/>
            <a:ext cx="12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8" name="Straight Connector 9267"/>
          <p:cNvCxnSpPr/>
          <p:nvPr/>
        </p:nvCxnSpPr>
        <p:spPr bwMode="auto">
          <a:xfrm>
            <a:off x="3794125" y="1809750"/>
            <a:ext cx="142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69" name="Right Bracket 9268"/>
          <p:cNvSpPr/>
          <p:nvPr/>
        </p:nvSpPr>
        <p:spPr bwMode="auto">
          <a:xfrm>
            <a:off x="6702425" y="1346200"/>
            <a:ext cx="85725" cy="66040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71" name="Straight Connector 9270"/>
          <p:cNvCxnSpPr/>
          <p:nvPr/>
        </p:nvCxnSpPr>
        <p:spPr bwMode="auto">
          <a:xfrm>
            <a:off x="6781800" y="1689100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1092929" y="1569607"/>
            <a:ext cx="6469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Tongue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08728" y="2769757"/>
            <a:ext cx="958121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Esophagus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258528" y="1290207"/>
            <a:ext cx="11486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Parotid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258528" y="1487057"/>
            <a:ext cx="1453422" cy="2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Sublingual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258528" y="1683907"/>
            <a:ext cx="132007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Submandibular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6903178" y="1563257"/>
            <a:ext cx="1478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6496778" y="2699907"/>
            <a:ext cx="7168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Pharynx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6496778" y="32079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Stomach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6496778" y="34111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6496778" y="3607957"/>
            <a:ext cx="716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(Spleen)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5455378" y="4465207"/>
            <a:ext cx="14661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Transverse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455378" y="4700157"/>
            <a:ext cx="15423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5461728" y="5074807"/>
            <a:ext cx="1491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5455378" y="5468507"/>
            <a:ext cx="5961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Cecum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5455378" y="5709807"/>
            <a:ext cx="1237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Sigmoid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5455378" y="5938407"/>
            <a:ext cx="672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Rectum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5461728" y="6154307"/>
            <a:ext cx="799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Appendix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5461728" y="6395607"/>
            <a:ext cx="8882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Anal canal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521428" y="6325757"/>
            <a:ext cx="4437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508728" y="4922407"/>
            <a:ext cx="89462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</a:t>
            </a:r>
          </a:p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607278" y="4693807"/>
            <a:ext cx="9263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1607278" y="4922407"/>
            <a:ext cx="729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Text Box 31"/>
          <p:cNvSpPr txBox="1">
            <a:spLocks noChangeArrowheads="1"/>
          </p:cNvSpPr>
          <p:nvPr/>
        </p:nvSpPr>
        <p:spPr bwMode="auto">
          <a:xfrm>
            <a:off x="1607278" y="51700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Ileum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508728" y="37476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Liver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508728" y="4065157"/>
            <a:ext cx="10089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7163528" y="5405007"/>
            <a:ext cx="14978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4" name="Right Bracket 73"/>
          <p:cNvSpPr/>
          <p:nvPr/>
        </p:nvSpPr>
        <p:spPr bwMode="auto">
          <a:xfrm>
            <a:off x="6988004" y="4458816"/>
            <a:ext cx="85725" cy="213883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74" idx="2"/>
          </p:cNvCxnSpPr>
          <p:nvPr/>
        </p:nvCxnSpPr>
        <p:spPr bwMode="auto">
          <a:xfrm flipV="1">
            <a:off x="7073729" y="5524500"/>
            <a:ext cx="66846" cy="3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Intestine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Chemical digestion begins in the small intestine</a:t>
            </a:r>
          </a:p>
          <a:p>
            <a:pPr lvl="1"/>
            <a:r>
              <a:rPr lang="en-US" altLang="en-US" dirty="0" smtClean="0"/>
              <a:t>Enzymes are produced by:</a:t>
            </a:r>
          </a:p>
          <a:p>
            <a:pPr lvl="2"/>
            <a:r>
              <a:rPr lang="en-US" altLang="en-US" dirty="0" smtClean="0"/>
              <a:t>Intestinal cells</a:t>
            </a:r>
          </a:p>
          <a:p>
            <a:pPr lvl="2"/>
            <a:r>
              <a:rPr lang="en-US" altLang="en-US" dirty="0" smtClean="0"/>
              <a:t>Pancreas </a:t>
            </a:r>
          </a:p>
          <a:p>
            <a:pPr lvl="1"/>
            <a:r>
              <a:rPr lang="en-US" altLang="en-US" dirty="0" smtClean="0"/>
              <a:t>Pancreatic ducts carry enzymes to the duodenum</a:t>
            </a:r>
          </a:p>
          <a:p>
            <a:pPr lvl="1"/>
            <a:r>
              <a:rPr lang="en-US" altLang="en-US" dirty="0" smtClean="0"/>
              <a:t>Bile, formed by the liver, enters the duodenum via the bile 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duodenum of the small intestine and related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210312"/>
            <a:ext cx="8253984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651000" y="52832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866900" y="4135967"/>
            <a:ext cx="575733" cy="1147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73200" y="5626100"/>
            <a:ext cx="825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294467" y="5236633"/>
            <a:ext cx="651933" cy="389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239433" y="6261100"/>
            <a:ext cx="245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480733" y="5096933"/>
            <a:ext cx="770467" cy="1164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369733" y="5922433"/>
            <a:ext cx="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715934" y="4339167"/>
            <a:ext cx="0" cy="1824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62867" y="5029200"/>
            <a:ext cx="1253066" cy="113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11700" y="61595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401733" y="5422900"/>
            <a:ext cx="732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791200" y="4550833"/>
            <a:ext cx="122767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909733" y="5058833"/>
            <a:ext cx="19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848100" y="3551767"/>
            <a:ext cx="825500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673600" y="3547533"/>
            <a:ext cx="135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3352800" y="3251200"/>
            <a:ext cx="1138767" cy="1680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V="1">
            <a:off x="3725333" y="3246967"/>
            <a:ext cx="766234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4487333" y="3246967"/>
            <a:ext cx="15409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3712633" y="2954867"/>
            <a:ext cx="1955800" cy="131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5668433" y="2950633"/>
            <a:ext cx="368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V="1">
            <a:off x="3386667" y="2679700"/>
            <a:ext cx="2230966" cy="122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5617633" y="2675467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V="1">
            <a:off x="3577167" y="1807633"/>
            <a:ext cx="3001433" cy="694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V="1">
            <a:off x="4453467" y="1807633"/>
            <a:ext cx="2129366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6578600" y="1803400"/>
            <a:ext cx="1693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770666" y="1686510"/>
            <a:ext cx="1312883" cy="7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Right and left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hepatic ducts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from liver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59467" y="2537411"/>
            <a:ext cx="1103334" cy="2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Cystic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059466" y="2816811"/>
            <a:ext cx="2170133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Common hepatic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65816" y="3127961"/>
            <a:ext cx="23098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Bile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072166" y="3426411"/>
            <a:ext cx="26019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Accessory pancreatic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154716" y="4925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173766" y="5306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960916" y="6023561"/>
            <a:ext cx="3427434" cy="2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Main pancreatic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043216" y="6353761"/>
            <a:ext cx="1090634" cy="2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4166" y="6112461"/>
            <a:ext cx="2182834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Hepatopancreatic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ampulla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4166" y="5496511"/>
            <a:ext cx="938234" cy="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Duodenal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papilla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4166" y="5147261"/>
            <a:ext cx="1109684" cy="2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Intestine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structural modifications that increase surface area for food absorption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Microvilli—tiny projections of the plasma membrane (create a brush border appearance)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Villi—fingerlike projections formed by the mucosa </a:t>
            </a:r>
          </a:p>
          <a:p>
            <a:pPr lvl="2"/>
            <a:r>
              <a:rPr lang="en-US" altLang="en-US" dirty="0" smtClean="0"/>
              <a:t>House a capillary bed and lacteal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Circular folds (</a:t>
            </a:r>
            <a:r>
              <a:rPr lang="en-US" altLang="en-US" dirty="0" err="1" smtClean="0"/>
              <a:t>plicae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circulares</a:t>
            </a:r>
            <a:r>
              <a:rPr lang="en-US" altLang="en-US" dirty="0" smtClean="0"/>
              <a:t>)—deep folds of mucosa and submucosa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14.7a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Structural modifications of the small intestine.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7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4" y="466344"/>
            <a:ext cx="6626352" cy="59253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229100" y="3373967"/>
            <a:ext cx="1092200" cy="639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224867" y="3373967"/>
            <a:ext cx="1100666" cy="169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321300" y="3369733"/>
            <a:ext cx="186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220633" y="2794000"/>
            <a:ext cx="1113367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329767" y="2794000"/>
            <a:ext cx="1820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849967" y="3729567"/>
            <a:ext cx="317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078567" y="3729567"/>
            <a:ext cx="84666" cy="524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63233" y="3729567"/>
            <a:ext cx="469900" cy="71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2154767" y="3729567"/>
            <a:ext cx="635000" cy="643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116667" y="3052233"/>
            <a:ext cx="2116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324100" y="2624667"/>
            <a:ext cx="495300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319867" y="2967567"/>
            <a:ext cx="999066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041900" y="1553633"/>
            <a:ext cx="0" cy="2836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631580" y="610856"/>
            <a:ext cx="2278609" cy="99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Blood vessels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serving the small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intestine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08680" y="2557837"/>
            <a:ext cx="992916" cy="6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Muscle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layers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04448" y="3559798"/>
            <a:ext cx="467135" cy="3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Villi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548482" y="2620176"/>
            <a:ext cx="974715" cy="36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Lumen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548484" y="3218121"/>
            <a:ext cx="2336713" cy="7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Circular folds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plicae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circulares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04520" y="6018228"/>
            <a:ext cx="380866" cy="4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1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786255" y="6019762"/>
            <a:ext cx="2297869" cy="4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 Black"/>
                <a:cs typeface="Arial Black"/>
              </a:rPr>
              <a:t>Small intestine</a:t>
            </a:r>
            <a:endParaRPr lang="en-US" sz="21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396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14.7b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Structural modifications of the small intestine.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7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210312"/>
            <a:ext cx="6559296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873625" y="6089650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930775" y="5635625"/>
            <a:ext cx="558800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489575" y="5689600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918075" y="5292725"/>
            <a:ext cx="571500" cy="209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486400" y="5289550"/>
            <a:ext cx="225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689225" y="5372100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508250" y="4699000"/>
            <a:ext cx="173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851150" y="3971925"/>
            <a:ext cx="307975" cy="498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568575" y="3971925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092325" y="3140075"/>
            <a:ext cx="139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2578100" y="3143250"/>
            <a:ext cx="1190625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73300" y="2206625"/>
            <a:ext cx="135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207000" y="2514600"/>
            <a:ext cx="587375" cy="314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791200" y="2828925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2682875" y="1327150"/>
            <a:ext cx="539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 flipV="1">
            <a:off x="2774950" y="1330325"/>
            <a:ext cx="40005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42770" y="1158107"/>
            <a:ext cx="1340953" cy="5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Absorptive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342768" y="2051341"/>
            <a:ext cx="924181" cy="2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Lacteal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342768" y="2989026"/>
            <a:ext cx="1256393" cy="5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Blood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capillaries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42768" y="3799709"/>
            <a:ext cx="1256393" cy="5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Lymphoid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336418" y="4544776"/>
            <a:ext cx="1165789" cy="5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Intestinal</a:t>
            </a: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crypt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336419" y="5203060"/>
            <a:ext cx="1346994" cy="5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Muscularis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mucosae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334305" y="6301610"/>
            <a:ext cx="356397" cy="3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55522" y="6301610"/>
            <a:ext cx="579881" cy="3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Villi</a:t>
            </a:r>
            <a:endParaRPr lang="en-US" sz="2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41820" y="5129709"/>
            <a:ext cx="845657" cy="2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Venule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741818" y="5520650"/>
            <a:ext cx="2114104" cy="30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Lymphatic vessel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751819" y="5924875"/>
            <a:ext cx="1455722" cy="29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Submucosa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981155" y="2664357"/>
            <a:ext cx="688611" cy="2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Villus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14.7c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Structural modifications of the small intestine.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7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1115568"/>
            <a:ext cx="2157984" cy="46268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4629150" y="1876425"/>
            <a:ext cx="279400" cy="317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330700" y="1873250"/>
            <a:ext cx="29845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629150" y="1730375"/>
            <a:ext cx="0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32444" y="5108502"/>
            <a:ext cx="383969" cy="33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15039" y="5108503"/>
            <a:ext cx="1627993" cy="6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Absorptive</a:t>
            </a:r>
          </a:p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cells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693310" y="1099537"/>
            <a:ext cx="1894144" cy="6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Microvilli</a:t>
            </a:r>
          </a:p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(brush border)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Larger in diameter, but shorter in length at 1.5 m, than the small intestine</a:t>
            </a:r>
          </a:p>
          <a:p>
            <a:r>
              <a:rPr lang="en-US" altLang="en-US" smtClean="0"/>
              <a:t>Extends from the ileocecal valve to the anus</a:t>
            </a:r>
          </a:p>
          <a:p>
            <a:r>
              <a:rPr lang="en-US" altLang="en-US" smtClean="0"/>
              <a:t>Subdivisions:</a:t>
            </a:r>
          </a:p>
          <a:p>
            <a:pPr lvl="1"/>
            <a:r>
              <a:rPr lang="en-US" altLang="en-US" smtClean="0"/>
              <a:t>Cecum</a:t>
            </a:r>
          </a:p>
          <a:p>
            <a:pPr lvl="1"/>
            <a:r>
              <a:rPr lang="en-US" altLang="en-US" smtClean="0"/>
              <a:t>Appendix</a:t>
            </a:r>
          </a:p>
          <a:p>
            <a:pPr lvl="1"/>
            <a:r>
              <a:rPr lang="en-US" altLang="en-US" smtClean="0"/>
              <a:t>Colon</a:t>
            </a:r>
          </a:p>
          <a:p>
            <a:pPr lvl="1"/>
            <a:r>
              <a:rPr lang="en-US" altLang="en-US" smtClean="0"/>
              <a:t>Rectum</a:t>
            </a:r>
          </a:p>
          <a:p>
            <a:pPr lvl="1"/>
            <a:r>
              <a:rPr lang="en-US" altLang="en-US" smtClean="0"/>
              <a:t>Anal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 Anatomy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Cecum—saclike first part of the large intestine</a:t>
            </a:r>
          </a:p>
          <a:p>
            <a:r>
              <a:rPr lang="en-US" altLang="en-US" dirty="0" smtClean="0"/>
              <a:t>Appendix</a:t>
            </a:r>
          </a:p>
          <a:p>
            <a:pPr lvl="1"/>
            <a:r>
              <a:rPr lang="en-US" altLang="en-US" dirty="0" smtClean="0"/>
              <a:t>Accumulation of lymphoid tissue that sometimes becomes inflamed (appendicitis)</a:t>
            </a:r>
          </a:p>
          <a:p>
            <a:pPr lvl="1"/>
            <a:r>
              <a:rPr lang="en-US" altLang="en-US" dirty="0" smtClean="0"/>
              <a:t>Hangs from the cecum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 Anatomy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Colon</a:t>
            </a:r>
          </a:p>
          <a:p>
            <a:pPr lvl="1"/>
            <a:r>
              <a:rPr lang="en-US" altLang="en-US" dirty="0" smtClean="0"/>
              <a:t>Ascending—travels up right side of abdomen</a:t>
            </a:r>
          </a:p>
          <a:p>
            <a:pPr lvl="1"/>
            <a:r>
              <a:rPr lang="en-US" altLang="en-US" dirty="0" smtClean="0"/>
              <a:t>Transverse—travels across the abdominal cavity</a:t>
            </a:r>
          </a:p>
          <a:p>
            <a:pPr lvl="1"/>
            <a:r>
              <a:rPr lang="en-US" altLang="en-US" dirty="0" smtClean="0"/>
              <a:t>Descending—travels down the left side</a:t>
            </a:r>
          </a:p>
          <a:p>
            <a:pPr lvl="1"/>
            <a:r>
              <a:rPr lang="en-US" altLang="en-US" dirty="0" smtClean="0"/>
              <a:t>Sigmoid—S-shaped region; enters the pelvis</a:t>
            </a:r>
          </a:p>
          <a:p>
            <a:r>
              <a:rPr lang="en-US" altLang="en-US" dirty="0" smtClean="0"/>
              <a:t>Sigmoid colon, rectum, and anal canal are located in the pelvis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 Anatomy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Anal canal ends at the anus</a:t>
            </a:r>
          </a:p>
          <a:p>
            <a:r>
              <a:rPr lang="en-US" altLang="en-US" smtClean="0"/>
              <a:t>Anus—opening of the large intestine</a:t>
            </a:r>
          </a:p>
          <a:p>
            <a:pPr lvl="1"/>
            <a:r>
              <a:rPr lang="en-US" altLang="en-US" smtClean="0"/>
              <a:t>External anal sphincter—formed by skeletal muscle and under voluntary control</a:t>
            </a:r>
          </a:p>
          <a:p>
            <a:pPr lvl="1"/>
            <a:r>
              <a:rPr lang="en-US" altLang="en-US" smtClean="0"/>
              <a:t>Internal anal sphincter—formed by smooth muscle and involuntarily controlled</a:t>
            </a:r>
          </a:p>
          <a:p>
            <a:pPr lvl="1"/>
            <a:r>
              <a:rPr lang="en-US" altLang="en-US" smtClean="0"/>
              <a:t>These sphincters are normally closed except during defecation</a:t>
            </a:r>
          </a:p>
          <a:p>
            <a:r>
              <a:rPr lang="en-US" altLang="en-US" smtClean="0"/>
              <a:t>The large intestine delivers undigestible food residues to the body’s exterior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Organs of the Digestive System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Two main groups of organs</a:t>
            </a:r>
          </a:p>
          <a:p>
            <a:pPr lvl="1"/>
            <a:r>
              <a:rPr lang="en-US" altLang="en-US" dirty="0" smtClean="0"/>
              <a:t>Alimentary canal (gastrointestinal or GI tract</a:t>
            </a:r>
            <a:r>
              <a:rPr lang="en-US" altLang="en-US" dirty="0" smtClean="0"/>
              <a:t>)—continuous</a:t>
            </a:r>
            <a:r>
              <a:rPr lang="en-US" altLang="en-US" dirty="0" smtClean="0"/>
              <a:t>, coiled, hollow </a:t>
            </a:r>
            <a:r>
              <a:rPr lang="en-US" altLang="en-US" dirty="0" smtClean="0"/>
              <a:t>tube</a:t>
            </a:r>
          </a:p>
          <a:p>
            <a:pPr lvl="2"/>
            <a:r>
              <a:rPr lang="en-US" altLang="en-US" dirty="0" smtClean="0"/>
              <a:t>These </a:t>
            </a:r>
            <a:r>
              <a:rPr lang="en-US" altLang="en-US" dirty="0" smtClean="0"/>
              <a:t>organs ingest, digest, absorb, </a:t>
            </a:r>
            <a:r>
              <a:rPr lang="en-US" altLang="en-US" dirty="0" smtClean="0"/>
              <a:t>defecate</a:t>
            </a:r>
          </a:p>
          <a:p>
            <a:pPr lvl="3"/>
            <a:r>
              <a:rPr lang="en-US" altLang="en-US" dirty="0" smtClean="0"/>
              <a:t>Mouth</a:t>
            </a:r>
            <a:endParaRPr lang="en-US" altLang="en-US" dirty="0"/>
          </a:p>
          <a:p>
            <a:pPr lvl="3"/>
            <a:r>
              <a:rPr lang="en-US" altLang="en-US" dirty="0"/>
              <a:t>Pharynx</a:t>
            </a:r>
          </a:p>
          <a:p>
            <a:pPr lvl="3"/>
            <a:r>
              <a:rPr lang="en-US" altLang="en-US" dirty="0"/>
              <a:t>Esophagus</a:t>
            </a:r>
          </a:p>
          <a:p>
            <a:pPr lvl="3"/>
            <a:r>
              <a:rPr lang="en-US" altLang="en-US" dirty="0"/>
              <a:t>Stomach</a:t>
            </a:r>
          </a:p>
          <a:p>
            <a:pPr lvl="3"/>
            <a:r>
              <a:rPr lang="en-US" altLang="en-US" dirty="0"/>
              <a:t>Small intestine</a:t>
            </a:r>
          </a:p>
          <a:p>
            <a:pPr lvl="3"/>
            <a:r>
              <a:rPr lang="en-US" altLang="en-US" dirty="0"/>
              <a:t>Large intestine</a:t>
            </a:r>
          </a:p>
          <a:p>
            <a:pPr lvl="3"/>
            <a:r>
              <a:rPr lang="en-US" altLang="en-US" dirty="0" smtClean="0"/>
              <a:t>Anus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Accessory digestive organs	</a:t>
            </a:r>
          </a:p>
          <a:p>
            <a:pPr lvl="2"/>
            <a:r>
              <a:rPr lang="en-US" altLang="en-US" dirty="0" smtClean="0"/>
              <a:t>Includes teeth, tongue, and other large digestive organs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14.8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large intestine.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8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4" name="Left Bracket 3"/>
          <p:cNvSpPr/>
          <p:nvPr/>
        </p:nvSpPr>
        <p:spPr bwMode="auto">
          <a:xfrm>
            <a:off x="4055533" y="5825067"/>
            <a:ext cx="97367" cy="740833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 bwMode="auto">
          <a:xfrm>
            <a:off x="3857625" y="6194425"/>
            <a:ext cx="196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863975" y="569277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067175" y="5441950"/>
            <a:ext cx="36830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746625" y="6299200"/>
            <a:ext cx="387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806700" y="4994275"/>
            <a:ext cx="854075" cy="6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317625" y="5641975"/>
            <a:ext cx="1489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060450" y="5105400"/>
            <a:ext cx="15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819275" y="4292600"/>
            <a:ext cx="141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419225" y="3959225"/>
            <a:ext cx="1565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81325" y="3956050"/>
            <a:ext cx="482600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019300" y="3473450"/>
            <a:ext cx="314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327150" y="2581275"/>
            <a:ext cx="641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eft Bracket 30"/>
          <p:cNvSpPr/>
          <p:nvPr/>
        </p:nvSpPr>
        <p:spPr bwMode="auto">
          <a:xfrm>
            <a:off x="1968500" y="2330450"/>
            <a:ext cx="101600" cy="508000"/>
          </a:xfrm>
          <a:prstGeom prst="lef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1447800" y="1987550"/>
            <a:ext cx="5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1955800" y="1822450"/>
            <a:ext cx="119380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>
            <a:off x="1428750" y="1247775"/>
            <a:ext cx="784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V="1">
            <a:off x="6845300" y="339725"/>
            <a:ext cx="231775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7073900" y="339725"/>
            <a:ext cx="146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4597400" y="1038225"/>
            <a:ext cx="274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6883400" y="2765425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4168775" y="3860800"/>
            <a:ext cx="3168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6448425" y="4457700"/>
            <a:ext cx="88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>
            <a:off x="6588125" y="4975225"/>
            <a:ext cx="752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 flipV="1">
            <a:off x="5949950" y="4978400"/>
            <a:ext cx="1165225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53219" y="1099539"/>
            <a:ext cx="1626835" cy="51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Right colic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(hepatic) flexure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6869" y="1836139"/>
            <a:ext cx="1094581" cy="4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0519" y="2439389"/>
            <a:ext cx="992981" cy="30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Haustrum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6869" y="3328389"/>
            <a:ext cx="1653381" cy="2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Ascending colon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6869" y="3804639"/>
            <a:ext cx="1043781" cy="2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Ileum (cut)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46869" y="4147539"/>
            <a:ext cx="1443831" cy="2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Ileocecal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valve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46869" y="4973039"/>
            <a:ext cx="675481" cy="2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Cecum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46869" y="5500089"/>
            <a:ext cx="961231" cy="2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Appendix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083719" y="5550889"/>
            <a:ext cx="738981" cy="2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Rectum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817019" y="6071589"/>
            <a:ext cx="1018381" cy="2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Anal canal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153819" y="6173189"/>
            <a:ext cx="2288381" cy="2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External anal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76319" y="4846039"/>
            <a:ext cx="84058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Sigmoid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369969" y="4331689"/>
            <a:ext cx="1075531" cy="2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Teniae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coli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376319" y="3722089"/>
            <a:ext cx="1145381" cy="5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Cut edge of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mesentery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376319" y="2629889"/>
            <a:ext cx="1145381" cy="5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Descending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369969" y="896339"/>
            <a:ext cx="1145381" cy="5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mesocolon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249319" y="197839"/>
            <a:ext cx="1564481" cy="50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Left colic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(splenic) flexure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Digestive Organs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Teeth</a:t>
            </a:r>
          </a:p>
          <a:p>
            <a:r>
              <a:rPr lang="en-US" altLang="en-US" smtClean="0"/>
              <a:t>Salivary glands</a:t>
            </a:r>
          </a:p>
          <a:p>
            <a:r>
              <a:rPr lang="en-US" altLang="en-US" smtClean="0"/>
              <a:t>Pancreas</a:t>
            </a:r>
          </a:p>
          <a:p>
            <a:r>
              <a:rPr lang="en-US" altLang="en-US" smtClean="0"/>
              <a:t>Liver</a:t>
            </a:r>
          </a:p>
          <a:p>
            <a:r>
              <a:rPr lang="en-US" altLang="en-US" smtClean="0"/>
              <a:t>Gallbladder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7"/>
          <p:cNvSpPr txBox="1">
            <a:spLocks noChangeArrowheads="1"/>
          </p:cNvSpPr>
          <p:nvPr/>
        </p:nvSpPr>
        <p:spPr bwMode="auto">
          <a:xfrm>
            <a:off x="381000" y="2330450"/>
            <a:ext cx="824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053D7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Salivary Glands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pairs of salivary glands empty secretions into the mouth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Parotid glands</a:t>
            </a:r>
          </a:p>
          <a:p>
            <a:pPr lvl="2"/>
            <a:r>
              <a:rPr lang="en-US" altLang="en-US" dirty="0" smtClean="0"/>
              <a:t>Found anterior to the ears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Submandibular glands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Sublingual glands</a:t>
            </a:r>
          </a:p>
          <a:p>
            <a:pPr lvl="2"/>
            <a:r>
              <a:rPr lang="en-US" altLang="en-US" dirty="0" smtClean="0"/>
              <a:t>Both submandibular and sublingual glands empty saliva into the floor of the mouth through small 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14.1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The human digestive system: Alimentary canal and accessory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10312"/>
            <a:ext cx="8205216" cy="6437376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86578" y="1315607"/>
            <a:ext cx="1606207" cy="2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Mouth (oral cavity)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08275" y="1447800"/>
            <a:ext cx="854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765300" y="1695450"/>
            <a:ext cx="1123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886075" y="1543050"/>
            <a:ext cx="55245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517650" y="2898775"/>
            <a:ext cx="2416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981075" y="3879850"/>
            <a:ext cx="2320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552575" y="4187825"/>
            <a:ext cx="1781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571750" y="482282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2774950" y="4492625"/>
            <a:ext cx="72707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Left Bracket 9219"/>
          <p:cNvSpPr/>
          <p:nvPr/>
        </p:nvSpPr>
        <p:spPr bwMode="auto">
          <a:xfrm>
            <a:off x="1498600" y="4702175"/>
            <a:ext cx="79375" cy="68580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2" name="Straight Connector 9221"/>
          <p:cNvCxnSpPr>
            <a:endCxn id="9220" idx="1"/>
          </p:cNvCxnSpPr>
          <p:nvPr/>
        </p:nvCxnSpPr>
        <p:spPr bwMode="auto">
          <a:xfrm>
            <a:off x="1089025" y="5035550"/>
            <a:ext cx="41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2371725" y="5064125"/>
            <a:ext cx="207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14550" y="5292725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2654300" y="5292725"/>
            <a:ext cx="914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1022350" y="6451600"/>
            <a:ext cx="283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3917950" y="6365875"/>
            <a:ext cx="847725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762500" y="6511925"/>
            <a:ext cx="666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3454400" y="5930900"/>
            <a:ext cx="2095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3660775" y="6267450"/>
            <a:ext cx="177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3981450" y="6051550"/>
            <a:ext cx="81280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4794250" y="6048375"/>
            <a:ext cx="63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V="1">
            <a:off x="4213225" y="5826125"/>
            <a:ext cx="549275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4759325" y="5822950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213100" y="5581650"/>
            <a:ext cx="768350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978275" y="5578475"/>
            <a:ext cx="145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190875" y="5200650"/>
            <a:ext cx="223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762500" y="4819650"/>
            <a:ext cx="669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175125" y="4587875"/>
            <a:ext cx="6953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867275" y="4587875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4702175" y="3736975"/>
            <a:ext cx="869950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8" name="Straight Connector 9247"/>
          <p:cNvCxnSpPr/>
          <p:nvPr/>
        </p:nvCxnSpPr>
        <p:spPr bwMode="auto">
          <a:xfrm>
            <a:off x="5568950" y="3740150"/>
            <a:ext cx="885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0" name="Straight Connector 9249"/>
          <p:cNvCxnSpPr/>
          <p:nvPr/>
        </p:nvCxnSpPr>
        <p:spPr bwMode="auto">
          <a:xfrm flipV="1">
            <a:off x="3794125" y="3533775"/>
            <a:ext cx="1787525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>
            <a:off x="5578475" y="3533775"/>
            <a:ext cx="892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4549775" y="3330575"/>
            <a:ext cx="10318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5578475" y="3330575"/>
            <a:ext cx="88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>
            <a:off x="3940175" y="1857375"/>
            <a:ext cx="1279525" cy="96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5213350" y="2822575"/>
            <a:ext cx="1254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2" name="Straight Connector 9261"/>
          <p:cNvCxnSpPr/>
          <p:nvPr/>
        </p:nvCxnSpPr>
        <p:spPr bwMode="auto">
          <a:xfrm flipV="1">
            <a:off x="3556000" y="1619250"/>
            <a:ext cx="371475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4" name="Straight Connector 9263"/>
          <p:cNvCxnSpPr/>
          <p:nvPr/>
        </p:nvCxnSpPr>
        <p:spPr bwMode="auto">
          <a:xfrm>
            <a:off x="3924300" y="161925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6" name="Straight Connector 9265"/>
          <p:cNvCxnSpPr/>
          <p:nvPr/>
        </p:nvCxnSpPr>
        <p:spPr bwMode="auto">
          <a:xfrm>
            <a:off x="3971925" y="1416050"/>
            <a:ext cx="12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8" name="Straight Connector 9267"/>
          <p:cNvCxnSpPr/>
          <p:nvPr/>
        </p:nvCxnSpPr>
        <p:spPr bwMode="auto">
          <a:xfrm>
            <a:off x="3794125" y="1809750"/>
            <a:ext cx="142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69" name="Right Bracket 9268"/>
          <p:cNvSpPr/>
          <p:nvPr/>
        </p:nvSpPr>
        <p:spPr bwMode="auto">
          <a:xfrm>
            <a:off x="6702425" y="1346200"/>
            <a:ext cx="85725" cy="66040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71" name="Straight Connector 9270"/>
          <p:cNvCxnSpPr/>
          <p:nvPr/>
        </p:nvCxnSpPr>
        <p:spPr bwMode="auto">
          <a:xfrm>
            <a:off x="6781800" y="1689100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1092929" y="1569607"/>
            <a:ext cx="6469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Tongue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08728" y="2769757"/>
            <a:ext cx="958121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Esophagus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258528" y="1290207"/>
            <a:ext cx="11486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Parotid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258528" y="1487057"/>
            <a:ext cx="1453422" cy="2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Sublingual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258528" y="1683907"/>
            <a:ext cx="132007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Submandibular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6903178" y="1563257"/>
            <a:ext cx="1478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6496778" y="2699907"/>
            <a:ext cx="7168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Pharynx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6496778" y="32079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Stomach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6496778" y="34111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6496778" y="3607957"/>
            <a:ext cx="716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(Spleen)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5455378" y="4465207"/>
            <a:ext cx="14661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Transverse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455378" y="4700157"/>
            <a:ext cx="15423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5461728" y="5074807"/>
            <a:ext cx="1491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5455378" y="5468507"/>
            <a:ext cx="5961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Cecum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5455378" y="5709807"/>
            <a:ext cx="1237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Sigmoid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5455378" y="5938407"/>
            <a:ext cx="672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Rectum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5461728" y="6154307"/>
            <a:ext cx="799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Appendix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5461728" y="6395607"/>
            <a:ext cx="8882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Anal canal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521428" y="6325757"/>
            <a:ext cx="4437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508728" y="4922407"/>
            <a:ext cx="89462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</a:t>
            </a:r>
          </a:p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607278" y="4693807"/>
            <a:ext cx="9263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1607278" y="4922407"/>
            <a:ext cx="729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Text Box 31"/>
          <p:cNvSpPr txBox="1">
            <a:spLocks noChangeArrowheads="1"/>
          </p:cNvSpPr>
          <p:nvPr/>
        </p:nvSpPr>
        <p:spPr bwMode="auto">
          <a:xfrm>
            <a:off x="1607278" y="51700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Ileum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508728" y="37476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Liver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508728" y="4065157"/>
            <a:ext cx="10089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7163528" y="5405007"/>
            <a:ext cx="14978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4" name="Right Bracket 73"/>
          <p:cNvSpPr/>
          <p:nvPr/>
        </p:nvSpPr>
        <p:spPr bwMode="auto">
          <a:xfrm>
            <a:off x="6988004" y="4458816"/>
            <a:ext cx="85725" cy="213883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74" idx="2"/>
          </p:cNvCxnSpPr>
          <p:nvPr/>
        </p:nvCxnSpPr>
        <p:spPr bwMode="auto">
          <a:xfrm flipV="1">
            <a:off x="7073729" y="5524500"/>
            <a:ext cx="66846" cy="3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Salivary Glands</a:t>
            </a:r>
            <a:endParaRPr lang="en-US" altLang="en-US" dirty="0" smtClean="0"/>
          </a:p>
        </p:txBody>
      </p:sp>
      <p:sp>
        <p:nvSpPr>
          <p:cNvPr id="675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Saliva </a:t>
            </a:r>
          </a:p>
          <a:p>
            <a:pPr lvl="1"/>
            <a:r>
              <a:rPr lang="en-US" altLang="en-US" dirty="0" smtClean="0"/>
              <a:t>Mixture of mucus and serous fluids</a:t>
            </a:r>
          </a:p>
          <a:p>
            <a:pPr lvl="1"/>
            <a:r>
              <a:rPr lang="en-US" altLang="en-US" dirty="0" smtClean="0"/>
              <a:t>Helps to moisten and bind food together into a mass called a </a:t>
            </a:r>
            <a:r>
              <a:rPr lang="en-US" altLang="en-US" i="1" dirty="0" smtClean="0"/>
              <a:t>bolus</a:t>
            </a:r>
          </a:p>
          <a:p>
            <a:pPr lvl="1"/>
            <a:r>
              <a:rPr lang="en-US" altLang="en-US" dirty="0" smtClean="0"/>
              <a:t>Contains salivary amylase to begin starch digestion</a:t>
            </a:r>
          </a:p>
          <a:p>
            <a:pPr lvl="1"/>
            <a:r>
              <a:rPr lang="en-US" altLang="en-US" dirty="0" smtClean="0"/>
              <a:t>Dissolves chemicals so they can be tasted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Pancreas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Produces a wide spectrum of digestive enzymes that break down all categories of food</a:t>
            </a:r>
          </a:p>
          <a:p>
            <a:r>
              <a:rPr lang="en-US" altLang="en-US" smtClean="0"/>
              <a:t>Secretes enzymes into the duodenum</a:t>
            </a:r>
          </a:p>
          <a:p>
            <a:r>
              <a:rPr lang="en-US" altLang="en-US" smtClean="0"/>
              <a:t>Alkaline fluid introduced with enzymes neutralizes acidic chyme coming from stomach</a:t>
            </a:r>
          </a:p>
          <a:p>
            <a:r>
              <a:rPr lang="en-US" altLang="en-US" smtClean="0"/>
              <a:t>Hormones produced by the pancreas</a:t>
            </a:r>
          </a:p>
          <a:p>
            <a:pPr lvl="1"/>
            <a:r>
              <a:rPr lang="en-US" altLang="en-US" smtClean="0"/>
              <a:t>Insulin</a:t>
            </a:r>
          </a:p>
          <a:p>
            <a:pPr lvl="1"/>
            <a:r>
              <a:rPr lang="en-US" altLang="en-US" smtClean="0"/>
              <a:t>Glucagon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14.1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The human digestive system: Alimentary canal and accessory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10312"/>
            <a:ext cx="8205216" cy="6437376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86578" y="1315607"/>
            <a:ext cx="1606207" cy="2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Mouth (oral cavity)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08275" y="1447800"/>
            <a:ext cx="854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765300" y="1695450"/>
            <a:ext cx="1123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886075" y="1543050"/>
            <a:ext cx="55245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517650" y="2898775"/>
            <a:ext cx="2416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981075" y="3879850"/>
            <a:ext cx="2320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552575" y="4187825"/>
            <a:ext cx="1781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571750" y="482282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2774950" y="4492625"/>
            <a:ext cx="72707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Left Bracket 9219"/>
          <p:cNvSpPr/>
          <p:nvPr/>
        </p:nvSpPr>
        <p:spPr bwMode="auto">
          <a:xfrm>
            <a:off x="1498600" y="4702175"/>
            <a:ext cx="79375" cy="68580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2" name="Straight Connector 9221"/>
          <p:cNvCxnSpPr>
            <a:endCxn id="9220" idx="1"/>
          </p:cNvCxnSpPr>
          <p:nvPr/>
        </p:nvCxnSpPr>
        <p:spPr bwMode="auto">
          <a:xfrm>
            <a:off x="1089025" y="5035550"/>
            <a:ext cx="41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2371725" y="5064125"/>
            <a:ext cx="207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14550" y="5292725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2654300" y="5292725"/>
            <a:ext cx="914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1022350" y="6451600"/>
            <a:ext cx="283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3917950" y="6365875"/>
            <a:ext cx="847725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762500" y="6511925"/>
            <a:ext cx="666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3454400" y="5930900"/>
            <a:ext cx="2095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3660775" y="6267450"/>
            <a:ext cx="177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3981450" y="6051550"/>
            <a:ext cx="81280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4794250" y="6048375"/>
            <a:ext cx="63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V="1">
            <a:off x="4213225" y="5826125"/>
            <a:ext cx="549275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4759325" y="5822950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213100" y="5581650"/>
            <a:ext cx="768350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978275" y="5578475"/>
            <a:ext cx="145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190875" y="5200650"/>
            <a:ext cx="223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762500" y="4819650"/>
            <a:ext cx="669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175125" y="4587875"/>
            <a:ext cx="6953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867275" y="4587875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4702175" y="3736975"/>
            <a:ext cx="869950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8" name="Straight Connector 9247"/>
          <p:cNvCxnSpPr/>
          <p:nvPr/>
        </p:nvCxnSpPr>
        <p:spPr bwMode="auto">
          <a:xfrm>
            <a:off x="5568950" y="3740150"/>
            <a:ext cx="885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0" name="Straight Connector 9249"/>
          <p:cNvCxnSpPr/>
          <p:nvPr/>
        </p:nvCxnSpPr>
        <p:spPr bwMode="auto">
          <a:xfrm flipV="1">
            <a:off x="3794125" y="3533775"/>
            <a:ext cx="1787525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>
            <a:off x="5578475" y="3533775"/>
            <a:ext cx="892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4549775" y="3330575"/>
            <a:ext cx="10318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5578475" y="3330575"/>
            <a:ext cx="88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>
            <a:off x="3940175" y="1857375"/>
            <a:ext cx="1279525" cy="96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5213350" y="2822575"/>
            <a:ext cx="1254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2" name="Straight Connector 9261"/>
          <p:cNvCxnSpPr/>
          <p:nvPr/>
        </p:nvCxnSpPr>
        <p:spPr bwMode="auto">
          <a:xfrm flipV="1">
            <a:off x="3556000" y="1619250"/>
            <a:ext cx="371475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4" name="Straight Connector 9263"/>
          <p:cNvCxnSpPr/>
          <p:nvPr/>
        </p:nvCxnSpPr>
        <p:spPr bwMode="auto">
          <a:xfrm>
            <a:off x="3924300" y="161925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6" name="Straight Connector 9265"/>
          <p:cNvCxnSpPr/>
          <p:nvPr/>
        </p:nvCxnSpPr>
        <p:spPr bwMode="auto">
          <a:xfrm>
            <a:off x="3971925" y="1416050"/>
            <a:ext cx="12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8" name="Straight Connector 9267"/>
          <p:cNvCxnSpPr/>
          <p:nvPr/>
        </p:nvCxnSpPr>
        <p:spPr bwMode="auto">
          <a:xfrm>
            <a:off x="3794125" y="1809750"/>
            <a:ext cx="142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69" name="Right Bracket 9268"/>
          <p:cNvSpPr/>
          <p:nvPr/>
        </p:nvSpPr>
        <p:spPr bwMode="auto">
          <a:xfrm>
            <a:off x="6702425" y="1346200"/>
            <a:ext cx="85725" cy="66040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71" name="Straight Connector 9270"/>
          <p:cNvCxnSpPr/>
          <p:nvPr/>
        </p:nvCxnSpPr>
        <p:spPr bwMode="auto">
          <a:xfrm>
            <a:off x="6781800" y="1689100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1092929" y="1569607"/>
            <a:ext cx="6469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Tongue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08728" y="2769757"/>
            <a:ext cx="958121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Esophagus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258528" y="1290207"/>
            <a:ext cx="11486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Parotid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258528" y="1487057"/>
            <a:ext cx="1453422" cy="2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Sublingual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258528" y="1683907"/>
            <a:ext cx="132007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Submandibular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6903178" y="1563257"/>
            <a:ext cx="1478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6496778" y="2699907"/>
            <a:ext cx="7168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Pharynx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6496778" y="32079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Stomach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6496778" y="34111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6496778" y="3607957"/>
            <a:ext cx="716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(Spleen)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5455378" y="4465207"/>
            <a:ext cx="14661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Transverse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455378" y="4700157"/>
            <a:ext cx="15423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5461728" y="5074807"/>
            <a:ext cx="1491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5455378" y="5468507"/>
            <a:ext cx="5961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Cecum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5455378" y="5709807"/>
            <a:ext cx="1237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Sigmoid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5455378" y="5938407"/>
            <a:ext cx="672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Rectum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5461728" y="6154307"/>
            <a:ext cx="799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Appendix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5461728" y="6395607"/>
            <a:ext cx="8882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Anal canal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521428" y="6325757"/>
            <a:ext cx="4437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508728" y="4922407"/>
            <a:ext cx="89462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</a:t>
            </a:r>
          </a:p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607278" y="4693807"/>
            <a:ext cx="9263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1607278" y="4922407"/>
            <a:ext cx="729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Text Box 31"/>
          <p:cNvSpPr txBox="1">
            <a:spLocks noChangeArrowheads="1"/>
          </p:cNvSpPr>
          <p:nvPr/>
        </p:nvSpPr>
        <p:spPr bwMode="auto">
          <a:xfrm>
            <a:off x="1607278" y="51700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Ileum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508728" y="37476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Liver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508728" y="4065157"/>
            <a:ext cx="10089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7163528" y="5405007"/>
            <a:ext cx="14978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4" name="Right Bracket 73"/>
          <p:cNvSpPr/>
          <p:nvPr/>
        </p:nvSpPr>
        <p:spPr bwMode="auto">
          <a:xfrm>
            <a:off x="6988004" y="4458816"/>
            <a:ext cx="85725" cy="213883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74" idx="2"/>
          </p:cNvCxnSpPr>
          <p:nvPr/>
        </p:nvCxnSpPr>
        <p:spPr bwMode="auto">
          <a:xfrm flipV="1">
            <a:off x="7073729" y="5524500"/>
            <a:ext cx="66846" cy="3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duodenum of the small intestine and related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210312"/>
            <a:ext cx="8253984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651000" y="52832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866900" y="4135967"/>
            <a:ext cx="575733" cy="1147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73200" y="5626100"/>
            <a:ext cx="825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294467" y="5236633"/>
            <a:ext cx="651933" cy="389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239433" y="6261100"/>
            <a:ext cx="245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480733" y="5096933"/>
            <a:ext cx="770467" cy="1164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369733" y="5922433"/>
            <a:ext cx="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715934" y="4339167"/>
            <a:ext cx="0" cy="1824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62867" y="5029200"/>
            <a:ext cx="1253066" cy="113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11700" y="61595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401733" y="5422900"/>
            <a:ext cx="732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791200" y="4550833"/>
            <a:ext cx="122767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909733" y="5058833"/>
            <a:ext cx="19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848100" y="3551767"/>
            <a:ext cx="825500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673600" y="3547533"/>
            <a:ext cx="135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3352800" y="3251200"/>
            <a:ext cx="1138767" cy="1680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V="1">
            <a:off x="3725333" y="3246967"/>
            <a:ext cx="766234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4487333" y="3246967"/>
            <a:ext cx="15409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3712633" y="2954867"/>
            <a:ext cx="1955800" cy="131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5668433" y="2950633"/>
            <a:ext cx="368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V="1">
            <a:off x="3386667" y="2679700"/>
            <a:ext cx="2230966" cy="122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5617633" y="2675467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V="1">
            <a:off x="3577167" y="1807633"/>
            <a:ext cx="3001433" cy="694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V="1">
            <a:off x="4453467" y="1807633"/>
            <a:ext cx="2129366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6578600" y="1803400"/>
            <a:ext cx="1693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770666" y="1686510"/>
            <a:ext cx="1312883" cy="7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Right and left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hepatic ducts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from liver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59467" y="2537411"/>
            <a:ext cx="1103334" cy="2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Cystic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059466" y="2816811"/>
            <a:ext cx="2170133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Common hepatic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65816" y="3127961"/>
            <a:ext cx="23098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Bile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072166" y="3426411"/>
            <a:ext cx="26019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Accessory pancreatic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154716" y="4925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173766" y="5306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960916" y="6023561"/>
            <a:ext cx="3427434" cy="2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Main pancreatic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043216" y="6353761"/>
            <a:ext cx="1090634" cy="2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4166" y="6112461"/>
            <a:ext cx="2182834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Hepatopancreatic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ampulla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4166" y="5496511"/>
            <a:ext cx="938234" cy="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Duodenal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papilla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4166" y="5147261"/>
            <a:ext cx="1109684" cy="2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Liver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Largest gland in the body</a:t>
            </a:r>
          </a:p>
          <a:p>
            <a:r>
              <a:rPr lang="en-US" altLang="en-US" smtClean="0"/>
              <a:t>Located on the right side of the body under the diaphragm</a:t>
            </a:r>
          </a:p>
          <a:p>
            <a:r>
              <a:rPr lang="en-US" altLang="en-US" smtClean="0"/>
              <a:t>Consists of four lobes suspended from the diaphragm and abdominal wall by the falciform ligament</a:t>
            </a:r>
          </a:p>
          <a:p>
            <a:r>
              <a:rPr lang="en-US" altLang="en-US" smtClean="0"/>
              <a:t>Connected to the gallbladder via the common hepatic 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Liver</a:t>
            </a:r>
            <a:endParaRPr lang="en-US" altLang="en-US" dirty="0" smtClean="0"/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Bile is produced by cells in the liver</a:t>
            </a:r>
          </a:p>
          <a:p>
            <a:r>
              <a:rPr lang="en-US" altLang="en-US" smtClean="0"/>
              <a:t>Bile leaves the liver through the common hepatic duct and enters duodenum through the bile duct</a:t>
            </a:r>
          </a:p>
          <a:p>
            <a:r>
              <a:rPr lang="en-US" altLang="en-US" smtClean="0"/>
              <a:t>Bile is a yellow-green, watery solution containing:</a:t>
            </a:r>
          </a:p>
          <a:p>
            <a:pPr lvl="1"/>
            <a:r>
              <a:rPr lang="en-US" altLang="en-US" smtClean="0"/>
              <a:t>Bile salts and bile pigments (mostly bilirubin from the breakdown of hemoglobin)</a:t>
            </a:r>
          </a:p>
          <a:p>
            <a:pPr lvl="1"/>
            <a:r>
              <a:rPr lang="en-US" altLang="en-US" smtClean="0"/>
              <a:t>Cholesterol, phospholipids, and electrolytes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Mouth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Functions of the mouth</a:t>
            </a:r>
          </a:p>
          <a:p>
            <a:pPr lvl="1"/>
            <a:r>
              <a:rPr lang="en-US" altLang="en-US" smtClean="0"/>
              <a:t>Mastication (chewing) of food</a:t>
            </a:r>
          </a:p>
          <a:p>
            <a:pPr lvl="1"/>
            <a:r>
              <a:rPr lang="en-US" altLang="en-US" smtClean="0"/>
              <a:t>Tongue mixes masticated food with saliva</a:t>
            </a:r>
          </a:p>
          <a:p>
            <a:pPr lvl="1"/>
            <a:r>
              <a:rPr lang="en-US" altLang="en-US" smtClean="0"/>
              <a:t>Tongue initiates swallowing</a:t>
            </a:r>
          </a:p>
          <a:p>
            <a:pPr lvl="1"/>
            <a:r>
              <a:rPr lang="en-US" altLang="en-US" smtClean="0"/>
              <a:t>Taste buds on the tongue allow for taste</a:t>
            </a:r>
          </a:p>
        </p:txBody>
      </p:sp>
      <p:pic>
        <p:nvPicPr>
          <p:cNvPr id="6" name="Picture 5" descr="figure_14_02a_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39" y="3869267"/>
            <a:ext cx="3587188" cy="2692400"/>
          </a:xfrm>
          <a:prstGeom prst="rect">
            <a:avLst/>
          </a:prstGeom>
        </p:spPr>
      </p:pic>
      <p:pic>
        <p:nvPicPr>
          <p:cNvPr id="7" name="Picture 6" descr="figure_14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9" y="4290209"/>
            <a:ext cx="3328416" cy="2344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Liver</a:t>
            </a:r>
            <a:endParaRPr lang="en-US" altLang="en-US" dirty="0" smtClean="0"/>
          </a:p>
        </p:txBody>
      </p:sp>
      <p:sp>
        <p:nvSpPr>
          <p:cNvPr id="768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 of bile</a:t>
            </a:r>
          </a:p>
          <a:p>
            <a:pPr lvl="1"/>
            <a:r>
              <a:rPr lang="en-US" altLang="en-US" smtClean="0"/>
              <a:t>Emulsify fats by physically breaking large fat globules into smaller 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Gallbladder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Sac found in shallow fossa of liver</a:t>
            </a:r>
          </a:p>
          <a:p>
            <a:r>
              <a:rPr lang="en-US" altLang="en-US" dirty="0" smtClean="0"/>
              <a:t>When no digestion is occurring, bile backs up the cystic duct for storage in the gallbladder</a:t>
            </a:r>
          </a:p>
          <a:p>
            <a:r>
              <a:rPr lang="en-US" altLang="en-US" dirty="0" smtClean="0"/>
              <a:t>During digestion of fatty food, bile is introduced into the duodenum from the gallbladder</a:t>
            </a:r>
          </a:p>
          <a:p>
            <a:r>
              <a:rPr lang="en-US" altLang="en-US" dirty="0" smtClean="0"/>
              <a:t>Gallstones are crystallized cholesterol, which can cause blockages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duodenum of the small intestine and related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210312"/>
            <a:ext cx="8253984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651000" y="52832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866900" y="4135967"/>
            <a:ext cx="575733" cy="1147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73200" y="5626100"/>
            <a:ext cx="825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294467" y="5236633"/>
            <a:ext cx="651933" cy="389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239433" y="6261100"/>
            <a:ext cx="245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480733" y="5096933"/>
            <a:ext cx="770467" cy="1164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369733" y="5922433"/>
            <a:ext cx="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715934" y="4339167"/>
            <a:ext cx="0" cy="1824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62867" y="5029200"/>
            <a:ext cx="1253066" cy="113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11700" y="6159500"/>
            <a:ext cx="220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401733" y="5422900"/>
            <a:ext cx="732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791200" y="4550833"/>
            <a:ext cx="122767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909733" y="5058833"/>
            <a:ext cx="19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848100" y="3551767"/>
            <a:ext cx="825500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673600" y="3547533"/>
            <a:ext cx="135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3352800" y="3251200"/>
            <a:ext cx="1138767" cy="1680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V="1">
            <a:off x="3725333" y="3246967"/>
            <a:ext cx="766234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4487333" y="3246967"/>
            <a:ext cx="15409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3712633" y="2954867"/>
            <a:ext cx="1955800" cy="131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5668433" y="2950633"/>
            <a:ext cx="368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V="1">
            <a:off x="3386667" y="2679700"/>
            <a:ext cx="2230966" cy="122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5617633" y="2675467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V="1">
            <a:off x="3577167" y="1807633"/>
            <a:ext cx="3001433" cy="694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V="1">
            <a:off x="4453467" y="1807633"/>
            <a:ext cx="2129366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6578600" y="1803400"/>
            <a:ext cx="1693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770666" y="1686510"/>
            <a:ext cx="1312883" cy="7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Right and left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hepatic ducts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from liver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59467" y="2537411"/>
            <a:ext cx="1103334" cy="2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Cystic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059466" y="2816811"/>
            <a:ext cx="2170133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Common hepatic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65816" y="3127961"/>
            <a:ext cx="23098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Bile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072166" y="3426411"/>
            <a:ext cx="26019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Accessory pancreatic duct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154716" y="4925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173766" y="5306011"/>
            <a:ext cx="925534" cy="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960916" y="6023561"/>
            <a:ext cx="3427434" cy="2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Main pancreatic duct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043216" y="6353761"/>
            <a:ext cx="1090634" cy="2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4166" y="6112461"/>
            <a:ext cx="2182834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Hepatopancreatic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ampulla and sphincter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4166" y="5496511"/>
            <a:ext cx="938234" cy="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Duodenal</a:t>
            </a:r>
          </a:p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papilla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4166" y="5147261"/>
            <a:ext cx="1109684" cy="2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Digestive System</a:t>
            </a:r>
            <a:endParaRPr lang="en-US" altLang="en-US" dirty="0" smtClean="0"/>
          </a:p>
        </p:txBody>
      </p:sp>
      <p:sp>
        <p:nvSpPr>
          <p:cNvPr id="808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Major functions of the digestive system are summarized as:</a:t>
            </a:r>
          </a:p>
          <a:p>
            <a:pPr lvl="1"/>
            <a:r>
              <a:rPr lang="en-US" altLang="en-US" dirty="0" smtClean="0"/>
              <a:t>Digestion </a:t>
            </a:r>
          </a:p>
          <a:p>
            <a:pPr lvl="1"/>
            <a:r>
              <a:rPr lang="en-US" altLang="en-US" dirty="0" smtClean="0"/>
              <a:t>Absorption</a:t>
            </a:r>
          </a:p>
          <a:p>
            <a:r>
              <a:rPr lang="en-US" altLang="en-US" dirty="0" smtClean="0"/>
              <a:t>We will cover 6 more specific processes next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Digestive System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Ingestion—placing of food into the mouth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Propulsion—movement of foods from one region of the digestive system to another</a:t>
            </a:r>
          </a:p>
          <a:p>
            <a:pPr lvl="1"/>
            <a:r>
              <a:rPr lang="en-US" altLang="en-US" dirty="0" smtClean="0"/>
              <a:t>Peristalsis—alternating waves of contraction and relaxation that squeezes food along the GI tract</a:t>
            </a:r>
          </a:p>
          <a:p>
            <a:pPr lvl="1"/>
            <a:r>
              <a:rPr lang="en-US" altLang="en-US" dirty="0" smtClean="0"/>
              <a:t>Segmentation—movement of materials back and forth to foster mixing in the small intestine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14.12 Peristaltic and segmental movements</a:t>
            </a:r>
            <a:r>
              <a:rPr lang="en-US" sz="900" b="1" baseline="0" dirty="0" smtClean="0">
                <a:latin typeface="Arial"/>
                <a:cs typeface="Arial"/>
              </a:rPr>
              <a:t> of the digestive tract.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4" y="210312"/>
            <a:ext cx="3029712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97293" y="3029082"/>
            <a:ext cx="289373" cy="2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101525" y="6390350"/>
            <a:ext cx="289373" cy="2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3000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of the Digestive System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3"/>
            </a:pPr>
            <a:r>
              <a:rPr lang="en-US" altLang="en-US" dirty="0" smtClean="0"/>
              <a:t>Food breakdown: mechanical breakdown</a:t>
            </a:r>
          </a:p>
          <a:p>
            <a:pPr lvl="1" eaLnBrk="1" hangingPunct="1"/>
            <a:r>
              <a:rPr lang="en-US" altLang="en-US" dirty="0" smtClean="0"/>
              <a:t>Examples:</a:t>
            </a:r>
          </a:p>
          <a:p>
            <a:pPr lvl="2" eaLnBrk="1" hangingPunct="1"/>
            <a:r>
              <a:rPr lang="en-US" altLang="en-US" dirty="0" smtClean="0"/>
              <a:t>Mixing of food in the mouth by the tongue</a:t>
            </a:r>
          </a:p>
          <a:p>
            <a:pPr lvl="2" eaLnBrk="1" hangingPunct="1"/>
            <a:r>
              <a:rPr lang="en-US" altLang="en-US" dirty="0" smtClean="0"/>
              <a:t>Churning of food in the stomach</a:t>
            </a:r>
          </a:p>
          <a:p>
            <a:pPr lvl="2" eaLnBrk="1" hangingPunct="1"/>
            <a:r>
              <a:rPr lang="en-US" altLang="en-US" dirty="0" smtClean="0"/>
              <a:t>Segmentation in the small intestine</a:t>
            </a:r>
          </a:p>
          <a:p>
            <a:pPr lvl="1" eaLnBrk="1" hangingPunct="1"/>
            <a:r>
              <a:rPr lang="en-US" altLang="en-US" dirty="0" smtClean="0"/>
              <a:t>Mechanical digestion prepares food for further degradation by enzymes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of the Digestive System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dirty="0" smtClean="0"/>
              <a:t>Food breakdown: digestion</a:t>
            </a:r>
          </a:p>
          <a:p>
            <a:pPr lvl="1"/>
            <a:r>
              <a:rPr lang="en-US" altLang="en-US" dirty="0" smtClean="0"/>
              <a:t>Digestion occurs when </a:t>
            </a:r>
            <a:r>
              <a:rPr lang="en-US" dirty="0"/>
              <a:t>enzymes chemically break </a:t>
            </a:r>
            <a:r>
              <a:rPr lang="en-US" dirty="0" smtClean="0"/>
              <a:t>down </a:t>
            </a:r>
            <a:r>
              <a:rPr lang="en-US" altLang="en-US" dirty="0" smtClean="0"/>
              <a:t>large molecules into their building blocks</a:t>
            </a:r>
          </a:p>
          <a:p>
            <a:pPr lvl="1" eaLnBrk="1" hangingPunct="1"/>
            <a:r>
              <a:rPr lang="en-US" altLang="en-US" dirty="0" smtClean="0"/>
              <a:t>Each major food group uses different enzymes</a:t>
            </a:r>
          </a:p>
          <a:p>
            <a:pPr lvl="2" eaLnBrk="1" hangingPunct="1"/>
            <a:r>
              <a:rPr lang="en-US" altLang="en-US" dirty="0" smtClean="0"/>
              <a:t>Carbohydrates are broken to </a:t>
            </a:r>
            <a:r>
              <a:rPr lang="en-US" altLang="en-US" dirty="0" err="1" smtClean="0"/>
              <a:t>monosaccharides</a:t>
            </a:r>
            <a:r>
              <a:rPr lang="en-US" altLang="en-US" dirty="0" smtClean="0"/>
              <a:t> (simple sugars)</a:t>
            </a:r>
          </a:p>
          <a:p>
            <a:pPr lvl="2" eaLnBrk="1" hangingPunct="1"/>
            <a:r>
              <a:rPr lang="en-US" altLang="en-US" dirty="0" smtClean="0"/>
              <a:t>Proteins are broken to amino acids</a:t>
            </a:r>
          </a:p>
          <a:p>
            <a:pPr lvl="2" eaLnBrk="1" hangingPunct="1"/>
            <a:r>
              <a:rPr lang="en-US" altLang="en-US" dirty="0" smtClean="0"/>
              <a:t>Fats are broken to fatty acids and glycerol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Flowchart of digestion and absorption of foodstuffs. (1 of 3)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3_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33272"/>
            <a:ext cx="8546592" cy="479145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38313" y="1740736"/>
            <a:ext cx="1584161" cy="4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Digestion of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carbohydrates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04685" y="1024903"/>
            <a:ext cx="1056401" cy="2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Foodstuff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210194" y="1026280"/>
            <a:ext cx="2400236" cy="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Enzyme(s) and source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241901" y="1023674"/>
            <a:ext cx="1443138" cy="2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Site of action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43387" y="4813547"/>
            <a:ext cx="1584161" cy="4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Absorption of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carbohydrates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181608" y="4743940"/>
            <a:ext cx="4912235" cy="7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monosaccharides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glucose,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galactose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, and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fructose enter the capillary blood in the villi and are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transported to the liver via the hepatic portal vein.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354081" y="3195851"/>
            <a:ext cx="2167596" cy="13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90000"/>
              </a:lnSpc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Brush border enzymes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 small intestine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dextrinase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glucoamylase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lactase, maltase,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sucrase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302595" y="3170451"/>
            <a:ext cx="1402785" cy="22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149444" y="4175868"/>
            <a:ext cx="921553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Galactose</a:t>
            </a:r>
            <a:endParaRPr lang="en-US" sz="155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277628" y="4175868"/>
            <a:ext cx="818434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Glucose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64263" y="4179659"/>
            <a:ext cx="818434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Fructose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337826" y="3407518"/>
            <a:ext cx="818434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Lactose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311493" y="3407519"/>
            <a:ext cx="818434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Maltose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89663" y="3413426"/>
            <a:ext cx="818434" cy="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Sucrose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860641" y="2376702"/>
            <a:ext cx="1712155" cy="4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Oligosaccharides*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disaccharides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543138" y="1405153"/>
            <a:ext cx="2476972" cy="2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Starch and disaccharides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349838" y="1764988"/>
            <a:ext cx="1626229" cy="2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Salivary amylase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347721" y="2076140"/>
            <a:ext cx="1866845" cy="2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Pancreatic amylase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302588" y="1779808"/>
            <a:ext cx="603609" cy="2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Mouth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298362" y="2103651"/>
            <a:ext cx="1402785" cy="22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041868" y="5576894"/>
            <a:ext cx="4552481" cy="2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*Oligosaccharides consist of a few linked </a:t>
            </a:r>
            <a:r>
              <a:rPr lang="en-US" sz="1250" dirty="0" err="1" smtClean="0">
                <a:solidFill>
                  <a:srgbClr val="000000"/>
                </a:solidFill>
                <a:latin typeface="Arial"/>
                <a:cs typeface="Arial"/>
              </a:rPr>
              <a:t>monosaccharides</a:t>
            </a: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3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Flowchart of digestion and absorption of foodstuffs. (2 of 3)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3_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43000"/>
            <a:ext cx="8546592" cy="45720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38314" y="1682586"/>
            <a:ext cx="1221374" cy="4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Digestion 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of proteins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44066" y="5083525"/>
            <a:ext cx="1245001" cy="5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Absorption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of proteins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07860" y="1135028"/>
            <a:ext cx="1056401" cy="2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Foodstuff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213369" y="1136405"/>
            <a:ext cx="2400236" cy="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Enzyme(s) and source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245076" y="1133799"/>
            <a:ext cx="1443138" cy="2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Site of action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37797" y="3660030"/>
            <a:ext cx="2189392" cy="97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Brush border enzymes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aminopeptidase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algn="l" eaLnBrk="0" hangingPunct="0"/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carboxypeptidase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dipeptidase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117834" y="4046113"/>
            <a:ext cx="1657816" cy="7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(some dipeptides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tripeptides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005225" y="3082605"/>
            <a:ext cx="1866966" cy="4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polypeptides,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peptides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885000" y="2342619"/>
            <a:ext cx="1788535" cy="2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Large polypeptides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464965" y="1512039"/>
            <a:ext cx="716655" cy="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42025" y="1638192"/>
            <a:ext cx="1858252" cy="6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Pepsin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(stomach glands) in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the presence of HCI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02818" y="1866790"/>
            <a:ext cx="821231" cy="2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298586" y="2667739"/>
            <a:ext cx="1370243" cy="2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298586" y="3633785"/>
            <a:ext cx="1370243" cy="2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338653" y="2702561"/>
            <a:ext cx="2165757" cy="7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Pancreatic enzymes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(trypsin, chymotrypsin,</a:t>
            </a:r>
          </a:p>
          <a:p>
            <a:pPr algn="l" eaLnBrk="0" hangingPunct="0"/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carboxypeptidase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74827" y="5073972"/>
            <a:ext cx="5283836" cy="4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Amino acids enter the capillary blood in the villi and are 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transported to the liver via the hepatic portal vein.</a:t>
            </a:r>
          </a:p>
        </p:txBody>
      </p:sp>
    </p:spTree>
    <p:extLst>
      <p:ext uri="{BB962C8B-B14F-4D97-AF65-F5344CB8AC3E}">
        <p14:creationId xmlns:p14="http://schemas.microsoft.com/office/powerpoint/2010/main" val="21078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Pharynx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Food passes from the mouth posteriorly into the:</a:t>
            </a:r>
          </a:p>
          <a:p>
            <a:pPr lvl="1"/>
            <a:r>
              <a:rPr lang="en-US" altLang="en-US" smtClean="0"/>
              <a:t>Oropharynx—posterior to oral cavity</a:t>
            </a:r>
          </a:p>
          <a:p>
            <a:pPr lvl="1"/>
            <a:r>
              <a:rPr lang="en-US" altLang="en-US" smtClean="0"/>
              <a:t>Laryngopharynx—below the oropharynx and continuous with the esophagus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Flowchart of digestion and absorption of foodstuffs. (3 of 3)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3_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92352"/>
            <a:ext cx="8546592" cy="4273296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8314" y="1854400"/>
            <a:ext cx="1078959" cy="5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Digestion 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lang="en-US" sz="1550" b="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fats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42546" y="4474831"/>
            <a:ext cx="1191520" cy="5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Absorption </a:t>
            </a:r>
          </a:p>
          <a:p>
            <a:pPr algn="l" eaLnBrk="0" hangingPunct="0"/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lang="en-US" sz="1550" b="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550" b="0" dirty="0" smtClean="0">
                <a:solidFill>
                  <a:srgbClr val="FFFFFF"/>
                </a:solidFill>
                <a:latin typeface="Arial Black"/>
                <a:cs typeface="Arial Black"/>
              </a:rPr>
              <a:t>fats</a:t>
            </a:r>
            <a:endParaRPr lang="en-US" sz="155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104685" y="1285928"/>
            <a:ext cx="1056401" cy="2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Foodstuff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10194" y="1287305"/>
            <a:ext cx="2400236" cy="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Enzyme(s) and source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241901" y="1284699"/>
            <a:ext cx="1443138" cy="2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Site of action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095629" y="4294427"/>
            <a:ext cx="5710352" cy="12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Fatty acids and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monoglycerides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enter the lacteals of the villi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are transported to the systemic circulation via the lymph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in the thoracic duct. (Glycerol and short-chain fatty acids are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absorbed into the capillary blood in the villi and transported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 the liver via the hepatic portal vein.)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39952" y="3560337"/>
            <a:ext cx="1551656" cy="48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Monoglycerides</a:t>
            </a:r>
            <a:endParaRPr lang="en-US" sz="15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and fatty acids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00878" y="3564569"/>
            <a:ext cx="1199234" cy="44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Glycerol and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fatty acids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349398" y="2824710"/>
            <a:ext cx="1571792" cy="2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Pancreatic lipase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301839" y="1999441"/>
            <a:ext cx="1392632" cy="2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303372" y="2831638"/>
            <a:ext cx="1392632" cy="2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349397" y="1993671"/>
            <a:ext cx="2190781" cy="74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Emulsified by the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detergent action of</a:t>
            </a:r>
          </a:p>
          <a:p>
            <a:pPr algn="l" eaLnBrk="0" hangingPunct="0"/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bile salts from the liver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935194" y="1701263"/>
            <a:ext cx="1631515" cy="20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Unemulsified</a:t>
            </a:r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 fats</a:t>
            </a:r>
          </a:p>
        </p:txBody>
      </p:sp>
    </p:spTree>
    <p:extLst>
      <p:ext uri="{BB962C8B-B14F-4D97-AF65-F5344CB8AC3E}">
        <p14:creationId xmlns:p14="http://schemas.microsoft.com/office/powerpoint/2010/main" val="25865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of the Digestive System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5"/>
            </a:pPr>
            <a:r>
              <a:rPr lang="en-US" altLang="en-US" smtClean="0"/>
              <a:t>Absorption</a:t>
            </a:r>
          </a:p>
          <a:p>
            <a:pPr lvl="1" eaLnBrk="1" hangingPunct="1"/>
            <a:r>
              <a:rPr lang="en-US" altLang="en-US" smtClean="0"/>
              <a:t>End products of digestion are absorbed in the blood or lymph</a:t>
            </a:r>
          </a:p>
          <a:p>
            <a:pPr lvl="1" eaLnBrk="1" hangingPunct="1"/>
            <a:r>
              <a:rPr lang="en-US" altLang="en-US" smtClean="0"/>
              <a:t>Food must enter mucosal cells and then into blood or lymph capillaries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 startAt="5"/>
            </a:pPr>
            <a:r>
              <a:rPr lang="en-US" altLang="en-US" smtClean="0"/>
              <a:t>Defecation</a:t>
            </a:r>
          </a:p>
          <a:p>
            <a:pPr lvl="1" eaLnBrk="1" hangingPunct="1"/>
            <a:r>
              <a:rPr lang="en-US" altLang="en-US" smtClean="0"/>
              <a:t>Elimination of indigestible substances from the GI tract in the form of feces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14.11 Schematic summary of gastrointestinal tract activities.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4" y="210312"/>
            <a:ext cx="5224272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098422" y="2428765"/>
            <a:ext cx="1004029" cy="2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Digestion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93591" y="6136669"/>
            <a:ext cx="1077952" cy="2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Defecation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04635" y="1092612"/>
            <a:ext cx="1151874" cy="4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Mechanical</a:t>
            </a:r>
          </a:p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breakdown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096754" y="685369"/>
            <a:ext cx="949181" cy="2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Ingestion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131635" y="1711657"/>
            <a:ext cx="1035677" cy="2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Propulsion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133154" y="3542859"/>
            <a:ext cx="1035677" cy="2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Absorption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010025" y="996950"/>
            <a:ext cx="333375" cy="19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340225" y="996950"/>
            <a:ext cx="701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445000" y="1339850"/>
            <a:ext cx="600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441825" y="1597025"/>
            <a:ext cx="593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990975" y="1270000"/>
            <a:ext cx="123825" cy="365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641725" y="1635125"/>
            <a:ext cx="349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886200" y="1828800"/>
            <a:ext cx="16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048125" y="1825625"/>
            <a:ext cx="238125" cy="1168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365500" y="2006600"/>
            <a:ext cx="482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844925" y="2003425"/>
            <a:ext cx="501650" cy="1647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543425" y="3368675"/>
            <a:ext cx="504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V="1">
            <a:off x="5480050" y="3965575"/>
            <a:ext cx="161925" cy="60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5638800" y="3962400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3940175" y="4470400"/>
            <a:ext cx="11430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>
            <a:off x="3362325" y="4692650"/>
            <a:ext cx="577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>
            <a:off x="3384550" y="5099050"/>
            <a:ext cx="317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V="1">
            <a:off x="5568950" y="5016500"/>
            <a:ext cx="123825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5689600" y="5013325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V="1">
            <a:off x="5280025" y="5254625"/>
            <a:ext cx="0" cy="123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3" name="Arc 9232"/>
          <p:cNvSpPr/>
          <p:nvPr/>
        </p:nvSpPr>
        <p:spPr bwMode="auto">
          <a:xfrm rot="10800000">
            <a:off x="5260974" y="5045074"/>
            <a:ext cx="45719" cy="203199"/>
          </a:xfrm>
          <a:prstGeom prst="arc">
            <a:avLst>
              <a:gd name="adj1" fmla="val 12798638"/>
              <a:gd name="adj2" fmla="val 926338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5" name="Straight Connector 9234"/>
          <p:cNvCxnSpPr/>
          <p:nvPr/>
        </p:nvCxnSpPr>
        <p:spPr bwMode="auto">
          <a:xfrm flipV="1">
            <a:off x="4365625" y="6159500"/>
            <a:ext cx="558800" cy="238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4921250" y="6156325"/>
            <a:ext cx="123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4521200" y="5664200"/>
            <a:ext cx="387350" cy="107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4902200" y="5768975"/>
            <a:ext cx="142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071331" y="876518"/>
            <a:ext cx="440470" cy="2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Food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071332" y="1219418"/>
            <a:ext cx="698702" cy="2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Pharynx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071332" y="1473417"/>
            <a:ext cx="952701" cy="2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048733" y="1515749"/>
            <a:ext cx="1583467" cy="2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Chewing (mouth)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052965" y="1706250"/>
            <a:ext cx="1820534" cy="2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Churning (stomach)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052969" y="1892516"/>
            <a:ext cx="1486102" cy="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Segmentation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(small intestine)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126374" y="1968708"/>
            <a:ext cx="1223631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Swallowing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(oropharynx)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117905" y="2387810"/>
            <a:ext cx="1981395" cy="85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Peristalsis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(esophagus, stomach,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small intestine, large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intestine)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084039" y="3251410"/>
            <a:ext cx="783362" cy="2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769838" y="3848311"/>
            <a:ext cx="1177060" cy="2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 vessel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799471" y="4906644"/>
            <a:ext cx="1177060" cy="2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vessel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940101" y="5342676"/>
            <a:ext cx="961163" cy="2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Mainly 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075568" y="5651712"/>
            <a:ext cx="508199" cy="2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Feces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079801" y="6045412"/>
            <a:ext cx="508199" cy="2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078368" y="4576447"/>
            <a:ext cx="1253265" cy="21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078367" y="4978614"/>
            <a:ext cx="1282899" cy="21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Large intestine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Occurring in the Mouth, Pharynx, and Esophagus</a:t>
            </a:r>
            <a:endParaRPr lang="en-US" altLang="en-US" dirty="0" smtClean="0"/>
          </a:p>
        </p:txBody>
      </p:sp>
      <p:sp>
        <p:nvSpPr>
          <p:cNvPr id="921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Food ingestion and breakdown</a:t>
            </a:r>
          </a:p>
          <a:p>
            <a:pPr lvl="1"/>
            <a:r>
              <a:rPr lang="en-US" altLang="en-US" smtClean="0"/>
              <a:t>Food is placed into the mouth</a:t>
            </a:r>
          </a:p>
          <a:p>
            <a:pPr lvl="2"/>
            <a:r>
              <a:rPr lang="en-US" altLang="en-US" smtClean="0"/>
              <a:t>Physically broken down by chewing</a:t>
            </a:r>
          </a:p>
          <a:p>
            <a:pPr lvl="2"/>
            <a:r>
              <a:rPr lang="en-US" altLang="en-US" smtClean="0"/>
              <a:t>Mixed with saliva, which is released in response to mechanical pressure and psychic stimuli</a:t>
            </a:r>
          </a:p>
          <a:p>
            <a:pPr lvl="2"/>
            <a:r>
              <a:rPr lang="en-US" altLang="en-US" smtClean="0"/>
              <a:t>Salivary amylase begins starch digestion</a:t>
            </a:r>
          </a:p>
          <a:p>
            <a:pPr lvl="1"/>
            <a:r>
              <a:rPr lang="en-US" altLang="en-US" smtClean="0"/>
              <a:t>Essentially, no food absorption occurs in the mouth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Activities Occurring in the Mouth, Pharynx, and Esophagus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propulsion—swallowing and peristalsis</a:t>
            </a:r>
          </a:p>
          <a:p>
            <a:pPr lvl="1"/>
            <a:r>
              <a:rPr lang="en-US" altLang="en-US" dirty="0" smtClean="0"/>
              <a:t>Pharynx and esophagus have no digestive function</a:t>
            </a:r>
          </a:p>
          <a:p>
            <a:pPr lvl="2"/>
            <a:r>
              <a:rPr lang="en-US" altLang="en-US" dirty="0" smtClean="0"/>
              <a:t>Serve as passageways to the stomach</a:t>
            </a:r>
          </a:p>
          <a:p>
            <a:pPr lvl="1"/>
            <a:r>
              <a:rPr lang="en-US" altLang="en-US" dirty="0" smtClean="0"/>
              <a:t>Pharynx functions in swallowing (deglutition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14.14a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Swallowing.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4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8" y="969264"/>
            <a:ext cx="5754624" cy="4919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305300" y="1276350"/>
            <a:ext cx="0" cy="1565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832100" y="2740025"/>
            <a:ext cx="225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051175" y="2740025"/>
            <a:ext cx="752475" cy="269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924175" y="3225800"/>
            <a:ext cx="2098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082925" y="3581400"/>
            <a:ext cx="1806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25875" y="4283075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203700" y="4152900"/>
            <a:ext cx="622300" cy="130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225925" y="4940300"/>
            <a:ext cx="768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305425" y="4892675"/>
            <a:ext cx="46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24715" y="5156207"/>
            <a:ext cx="3415013" cy="7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Upper esophageal</a:t>
            </a:r>
          </a:p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 contracted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370891" y="930143"/>
            <a:ext cx="1889253" cy="32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Bolus of food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49524" y="2543044"/>
            <a:ext cx="1099424" cy="3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736821" y="3029874"/>
            <a:ext cx="1196012" cy="40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Pharynx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736822" y="3385478"/>
            <a:ext cx="1354697" cy="72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up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732587" y="4062809"/>
            <a:ext cx="2017030" cy="6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Glottis (lumen)</a:t>
            </a:r>
          </a:p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of larynx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830453" y="3131472"/>
            <a:ext cx="1644473" cy="10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Upper</a:t>
            </a:r>
          </a:p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esophageal</a:t>
            </a:r>
          </a:p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847384" y="4702041"/>
            <a:ext cx="1575480" cy="3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061852" y="4727446"/>
            <a:ext cx="1147726" cy="3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08434" y="5159765"/>
            <a:ext cx="470118" cy="4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625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14.14b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Swallowing.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4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1155192"/>
            <a:ext cx="4700016" cy="45476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3856567" y="4724400"/>
            <a:ext cx="11853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674533" y="43307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822700" y="3623733"/>
            <a:ext cx="647700" cy="706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711700" y="3462867"/>
            <a:ext cx="808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741333" y="3077633"/>
            <a:ext cx="304800" cy="135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041900" y="3077633"/>
            <a:ext cx="478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720167" y="2645833"/>
            <a:ext cx="800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258999" y="4127991"/>
            <a:ext cx="1417249" cy="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Larynx up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250530" y="4496289"/>
            <a:ext cx="1591482" cy="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576430" y="2447708"/>
            <a:ext cx="796980" cy="3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576432" y="2885955"/>
            <a:ext cx="796980" cy="3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Bolus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573693" y="3268626"/>
            <a:ext cx="1340588" cy="64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down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20700" y="4974839"/>
            <a:ext cx="414930" cy="36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041391" y="4979071"/>
            <a:ext cx="2930861" cy="7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Upper esophageal</a:t>
            </a:r>
          </a:p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 relaxed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561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14.14c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Swallowing.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4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56" y="1146048"/>
            <a:ext cx="3980688" cy="45659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109633" y="4445000"/>
            <a:ext cx="571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618728" y="4987367"/>
            <a:ext cx="412473" cy="3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35188" y="4987366"/>
            <a:ext cx="3384619" cy="7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Upper esophageal</a:t>
            </a:r>
          </a:p>
          <a:p>
            <a:pPr algn="l" eaLnBrk="0" hangingPunct="0"/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 contracted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23059" y="4244197"/>
            <a:ext cx="792262" cy="3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Bolus</a:t>
            </a:r>
          </a:p>
        </p:txBody>
      </p:sp>
    </p:spTree>
    <p:extLst>
      <p:ext uri="{BB962C8B-B14F-4D97-AF65-F5344CB8AC3E}">
        <p14:creationId xmlns:p14="http://schemas.microsoft.com/office/powerpoint/2010/main" val="2441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14.14d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Swallowing.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4d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84" y="758952"/>
            <a:ext cx="4523232" cy="53400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466167" y="2349500"/>
            <a:ext cx="770466" cy="440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236633" y="1972733"/>
            <a:ext cx="0" cy="376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072467" y="910167"/>
            <a:ext cx="2963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08646" y="727055"/>
            <a:ext cx="2295078" cy="3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Relaxed muscles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98580" y="1290087"/>
            <a:ext cx="2497374" cy="6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50" dirty="0" err="1" smtClean="0">
                <a:solidFill>
                  <a:srgbClr val="000000"/>
                </a:solidFill>
                <a:latin typeface="Arial"/>
                <a:cs typeface="Arial"/>
              </a:rPr>
              <a:t>Cardioesophageal</a:t>
            </a:r>
            <a:endParaRPr lang="en-US" sz="22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sphincter open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351246" y="5375254"/>
            <a:ext cx="373276" cy="3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855014" y="5379487"/>
            <a:ext cx="2848022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5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Cardioesophageal</a:t>
            </a:r>
            <a:endParaRPr lang="en-US" sz="225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l" eaLnBrk="0" hangingPunct="0"/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 relaxed</a:t>
            </a:r>
          </a:p>
        </p:txBody>
      </p:sp>
    </p:spTree>
    <p:extLst>
      <p:ext uri="{BB962C8B-B14F-4D97-AF65-F5344CB8AC3E}">
        <p14:creationId xmlns:p14="http://schemas.microsoft.com/office/powerpoint/2010/main" val="20163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in the Stomach</a:t>
            </a:r>
            <a:endParaRPr lang="en-US" altLang="en-US" dirty="0" smtClean="0"/>
          </a:p>
        </p:txBody>
      </p:sp>
      <p:sp>
        <p:nvSpPr>
          <p:cNvPr id="1013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</a:t>
            </a:r>
          </a:p>
          <a:p>
            <a:pPr lvl="1"/>
            <a:r>
              <a:rPr lang="en-US" altLang="en-US" dirty="0" smtClean="0"/>
              <a:t>Gastric juice is regulated by neural and hormonal factors</a:t>
            </a:r>
          </a:p>
          <a:p>
            <a:pPr lvl="1"/>
            <a:r>
              <a:rPr lang="en-US" altLang="en-US" dirty="0" smtClean="0"/>
              <a:t>Presence of food or rising pH causes the release of the hormone gastrin</a:t>
            </a:r>
          </a:p>
          <a:p>
            <a:pPr lvl="1"/>
            <a:r>
              <a:rPr lang="en-US" altLang="en-US" dirty="0" smtClean="0"/>
              <a:t>Gastrin causes stomach glands to produce:</a:t>
            </a:r>
          </a:p>
          <a:p>
            <a:pPr lvl="2"/>
            <a:r>
              <a:rPr lang="en-US" altLang="en-US" dirty="0" smtClean="0"/>
              <a:t>Protein-digesting enzymes</a:t>
            </a:r>
          </a:p>
          <a:p>
            <a:pPr lvl="2"/>
            <a:r>
              <a:rPr lang="en-US" altLang="en-US" dirty="0" smtClean="0"/>
              <a:t>Mucus</a:t>
            </a:r>
          </a:p>
          <a:p>
            <a:pPr lvl="2"/>
            <a:r>
              <a:rPr lang="en-US" altLang="en-US" dirty="0" smtClean="0"/>
              <a:t>Hydrochloric acid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Pharynx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pharynx serves as a passageway for food, fluids, and air</a:t>
            </a:r>
          </a:p>
          <a:p>
            <a:r>
              <a:rPr lang="en-US" altLang="en-US" dirty="0" smtClean="0"/>
              <a:t>Food is propelled to the esophagus by two skeletal muscle layers in the pharynx</a:t>
            </a:r>
          </a:p>
          <a:p>
            <a:pPr lvl="1"/>
            <a:r>
              <a:rPr lang="en-US" altLang="en-US" dirty="0" smtClean="0"/>
              <a:t>Longitudinal inner layer</a:t>
            </a:r>
          </a:p>
          <a:p>
            <a:pPr lvl="1"/>
            <a:r>
              <a:rPr lang="en-US" altLang="en-US" dirty="0" smtClean="0"/>
              <a:t>Circular outer layer</a:t>
            </a:r>
          </a:p>
          <a:p>
            <a:r>
              <a:rPr lang="en-US" altLang="en-US" dirty="0" smtClean="0"/>
              <a:t>Alternating contractions of the muscle layers (peristalsis) propel the food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in the Stomach</a:t>
            </a:r>
            <a:endParaRPr lang="en-US" altLang="en-US" dirty="0" smtClean="0"/>
          </a:p>
        </p:txBody>
      </p:sp>
      <p:sp>
        <p:nvSpPr>
          <p:cNvPr id="1024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Hydrochloric acid makes the stomach contents very acidic </a:t>
            </a:r>
          </a:p>
          <a:p>
            <a:pPr lvl="1"/>
            <a:r>
              <a:rPr lang="en-US" altLang="en-US" dirty="0" smtClean="0"/>
              <a:t>Acidic pH</a:t>
            </a:r>
          </a:p>
          <a:p>
            <a:pPr lvl="2"/>
            <a:r>
              <a:rPr lang="en-US" altLang="en-US" dirty="0" smtClean="0"/>
              <a:t>Activates pepsinogen to pepsin for protein digestion</a:t>
            </a:r>
          </a:p>
          <a:p>
            <a:pPr lvl="2"/>
            <a:r>
              <a:rPr lang="en-US" altLang="en-US" dirty="0" smtClean="0"/>
              <a:t>Provides a hostile environment for microorganisms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in the Stomach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Protein digestion enzymes</a:t>
            </a:r>
          </a:p>
          <a:p>
            <a:pPr lvl="2"/>
            <a:r>
              <a:rPr lang="en-US" altLang="en-US" dirty="0" smtClean="0"/>
              <a:t>Pepsin—an active protein-digesting enzyme</a:t>
            </a:r>
          </a:p>
          <a:p>
            <a:pPr lvl="2"/>
            <a:r>
              <a:rPr lang="en-US" altLang="en-US" dirty="0" smtClean="0"/>
              <a:t>Rennin—works on digesting milk protein in infants, not adults</a:t>
            </a:r>
          </a:p>
          <a:p>
            <a:pPr lvl="1"/>
            <a:r>
              <a:rPr lang="en-US" altLang="en-US" dirty="0" smtClean="0"/>
              <a:t>Alcohol and aspirin are virtually the only items absorbed in the stomach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in the Stomach</a:t>
            </a:r>
            <a:endParaRPr lang="en-US" altLang="en-US" dirty="0" smtClean="0"/>
          </a:p>
        </p:txBody>
      </p:sp>
      <p:sp>
        <p:nvSpPr>
          <p:cNvPr id="1044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propulsion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Peristalsis: Waves of peristalsis occur from the fundus to the pylorus, forcing food past the pyloric sphincter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Grinding: The pylorus meters out </a:t>
            </a:r>
            <a:r>
              <a:rPr lang="en-US" altLang="en-US" dirty="0" err="1" smtClean="0"/>
              <a:t>chyme</a:t>
            </a:r>
            <a:r>
              <a:rPr lang="en-US" altLang="en-US" dirty="0" smtClean="0"/>
              <a:t> into the small intestine (3 ml at a 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Retropulsion</a:t>
            </a:r>
            <a:r>
              <a:rPr lang="en-US" altLang="en-US" dirty="0" smtClean="0"/>
              <a:t>: Peristaltic waves close the pyloric sphincter, forcing content back into the stomach. The stomach empties in 4–6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14.15 Peristaltic waves in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5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64920"/>
            <a:ext cx="8546592" cy="43281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2303" y="3972619"/>
            <a:ext cx="240273" cy="249645"/>
            <a:chOff x="953768" y="2652536"/>
            <a:chExt cx="224367" cy="233119"/>
          </a:xfrm>
        </p:grpSpPr>
        <p:sp>
          <p:nvSpPr>
            <p:cNvPr id="6" name="Oval 5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1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47030" y="3978568"/>
            <a:ext cx="240273" cy="249645"/>
            <a:chOff x="953768" y="2652536"/>
            <a:chExt cx="224367" cy="233119"/>
          </a:xfrm>
        </p:grpSpPr>
        <p:sp>
          <p:nvSpPr>
            <p:cNvPr id="9" name="Oval 8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2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6626" y="3975814"/>
            <a:ext cx="240273" cy="249645"/>
            <a:chOff x="953768" y="2652536"/>
            <a:chExt cx="224367" cy="233119"/>
          </a:xfrm>
        </p:grpSpPr>
        <p:sp>
          <p:nvSpPr>
            <p:cNvPr id="12" name="Oval 11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3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 flipH="1" flipV="1">
            <a:off x="1109133" y="1659467"/>
            <a:ext cx="203200" cy="138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973667" y="1659467"/>
            <a:ext cx="135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4042833" y="1655233"/>
            <a:ext cx="160867" cy="1375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907367" y="1655233"/>
            <a:ext cx="135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7006167" y="1659467"/>
            <a:ext cx="139700" cy="135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870700" y="1659467"/>
            <a:ext cx="135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4239" y="1540106"/>
            <a:ext cx="610961" cy="6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Pyloric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closed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283705" y="1535873"/>
            <a:ext cx="653294" cy="8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Pyloric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slightly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opened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234338" y="1535871"/>
            <a:ext cx="615195" cy="6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Pyloric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closed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05038" y="3999667"/>
            <a:ext cx="2312761" cy="6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Propulsion: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Peristaltic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waves move from the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fundus toward the pylorus.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09101" y="3995430"/>
            <a:ext cx="2452462" cy="17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Grinding: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most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vigorous peristalsis and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mixing action occur close to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pylorus. The pyloric end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the stomach acts as a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pump that delivers small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amounts of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into the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duodenum.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153899" y="3995427"/>
            <a:ext cx="2494799" cy="10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Retropulsion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peristaltic wave closes the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pyloric valve, forcing most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contents of the pylorus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backward into the stomach.</a:t>
            </a:r>
          </a:p>
        </p:txBody>
      </p:sp>
    </p:spTree>
    <p:extLst>
      <p:ext uri="{BB962C8B-B14F-4D97-AF65-F5344CB8AC3E}">
        <p14:creationId xmlns:p14="http://schemas.microsoft.com/office/powerpoint/2010/main" val="36187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Food breakdown and absorption</a:t>
            </a:r>
          </a:p>
          <a:p>
            <a:pPr lvl="1"/>
            <a:r>
              <a:rPr lang="en-US" altLang="en-US" smtClean="0"/>
              <a:t>Intestinal enzymes from the brush border function to:</a:t>
            </a:r>
          </a:p>
          <a:p>
            <a:pPr lvl="2"/>
            <a:r>
              <a:rPr lang="en-US" altLang="en-US" smtClean="0"/>
              <a:t>Break double sugars into simple sugars</a:t>
            </a:r>
          </a:p>
          <a:p>
            <a:pPr lvl="2"/>
            <a:r>
              <a:rPr lang="en-US" altLang="en-US" smtClean="0"/>
              <a:t>Complete some protein digestion</a:t>
            </a:r>
          </a:p>
          <a:p>
            <a:pPr lvl="1"/>
            <a:r>
              <a:rPr lang="en-US" altLang="en-US" smtClean="0"/>
              <a:t>Intestinal enzymes and pancreatic enzymes help to complete digestion of all food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  <a:endParaRPr lang="en-US" altLang="en-US" dirty="0" smtClean="0"/>
          </a:p>
        </p:txBody>
      </p:sp>
      <p:sp>
        <p:nvSpPr>
          <p:cNvPr id="1075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and absorption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Pancreatic enzymes play the major role in the digestion of fats, proteins, and carbohydrates</a:t>
            </a:r>
          </a:p>
          <a:p>
            <a:pPr lvl="1"/>
            <a:r>
              <a:rPr lang="en-US" altLang="en-US" dirty="0" smtClean="0"/>
              <a:t>Alkaline content neutralizes acidic </a:t>
            </a:r>
            <a:r>
              <a:rPr lang="en-US" altLang="en-US" dirty="0" err="1" smtClean="0"/>
              <a:t>chyme</a:t>
            </a:r>
            <a:r>
              <a:rPr lang="en-US" altLang="en-US" dirty="0" smtClean="0"/>
              <a:t> and provides the proper environment for the pancreatic enzymes to operate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  <a:endParaRPr lang="en-US" altLang="en-US" dirty="0" smtClean="0"/>
          </a:p>
        </p:txBody>
      </p:sp>
      <p:sp>
        <p:nvSpPr>
          <p:cNvPr id="1085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and absorption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Release of pancreatic juice from the pancreas into the duodenum is stimulated by:</a:t>
            </a:r>
          </a:p>
          <a:p>
            <a:pPr lvl="2"/>
            <a:r>
              <a:rPr lang="en-US" altLang="en-US" dirty="0" err="1" smtClean="0"/>
              <a:t>Vagus</a:t>
            </a:r>
            <a:r>
              <a:rPr lang="en-US" altLang="en-US" dirty="0" smtClean="0"/>
              <a:t> nerves</a:t>
            </a:r>
          </a:p>
          <a:p>
            <a:pPr lvl="2"/>
            <a:r>
              <a:rPr lang="en-US" altLang="en-US" dirty="0" smtClean="0"/>
              <a:t>Local hormones that travel via the blood to influence the release of pancreatic juice (and bile):</a:t>
            </a:r>
          </a:p>
          <a:p>
            <a:pPr lvl="3"/>
            <a:r>
              <a:rPr lang="en-US" altLang="en-US" dirty="0" smtClean="0"/>
              <a:t>Secretin</a:t>
            </a:r>
          </a:p>
          <a:p>
            <a:pPr lvl="3"/>
            <a:r>
              <a:rPr lang="en-US" altLang="en-US" dirty="0" smtClean="0"/>
              <a:t>Cholecystokinin (CCK)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  <a:endParaRPr lang="en-US" altLang="en-US" dirty="0" smtClean="0"/>
          </a:p>
        </p:txBody>
      </p:sp>
      <p:sp>
        <p:nvSpPr>
          <p:cNvPr id="1095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and absorption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Hormones (secretin and CCK) also target the liver and gallbladder to release bile</a:t>
            </a:r>
          </a:p>
          <a:p>
            <a:pPr lvl="2"/>
            <a:r>
              <a:rPr lang="en-US" altLang="en-US" dirty="0" smtClean="0"/>
              <a:t>Bile </a:t>
            </a:r>
          </a:p>
          <a:p>
            <a:pPr lvl="3"/>
            <a:r>
              <a:rPr lang="en-US" altLang="en-US" dirty="0" smtClean="0"/>
              <a:t>Acts as a fat emulsifier</a:t>
            </a:r>
          </a:p>
          <a:p>
            <a:pPr lvl="3"/>
            <a:r>
              <a:rPr lang="en-US" altLang="en-US" dirty="0" smtClean="0"/>
              <a:t>Needed for fat absorption and absorption of fat-soluble vitamins (K, D, E, and 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14.16 Regulation of pancreatic juice and bile secretion and release.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45464"/>
            <a:ext cx="8546592" cy="47670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8196" y="1927154"/>
            <a:ext cx="240273" cy="249645"/>
            <a:chOff x="953768" y="2652536"/>
            <a:chExt cx="224367" cy="233119"/>
          </a:xfrm>
        </p:grpSpPr>
        <p:sp>
          <p:nvSpPr>
            <p:cNvPr id="6" name="Oval 5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1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4236" y="3395893"/>
            <a:ext cx="240273" cy="249645"/>
            <a:chOff x="953768" y="2652536"/>
            <a:chExt cx="224367" cy="233119"/>
          </a:xfrm>
        </p:grpSpPr>
        <p:sp>
          <p:nvSpPr>
            <p:cNvPr id="9" name="Oval 8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2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0586" y="4294418"/>
            <a:ext cx="240273" cy="249645"/>
            <a:chOff x="953768" y="2652536"/>
            <a:chExt cx="224367" cy="233119"/>
          </a:xfrm>
        </p:grpSpPr>
        <p:sp>
          <p:nvSpPr>
            <p:cNvPr id="12" name="Oval 11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3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55557" y="1102030"/>
            <a:ext cx="240273" cy="249645"/>
            <a:chOff x="953768" y="2652536"/>
            <a:chExt cx="224367" cy="233119"/>
          </a:xfrm>
        </p:grpSpPr>
        <p:sp>
          <p:nvSpPr>
            <p:cNvPr id="15" name="Oval 14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4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9364" y="3814404"/>
            <a:ext cx="240273" cy="249645"/>
            <a:chOff x="953768" y="2652536"/>
            <a:chExt cx="224367" cy="233119"/>
          </a:xfrm>
        </p:grpSpPr>
        <p:sp>
          <p:nvSpPr>
            <p:cNvPr id="18" name="Oval 17"/>
            <p:cNvSpPr/>
            <p:nvPr/>
          </p:nvSpPr>
          <p:spPr bwMode="auto">
            <a:xfrm>
              <a:off x="965201" y="2654301"/>
              <a:ext cx="211666" cy="211666"/>
            </a:xfrm>
            <a:prstGeom prst="ellipse">
              <a:avLst/>
            </a:prstGeom>
            <a:noFill/>
            <a:ln w="12700" cap="flat" cmpd="sng" algn="ctr">
              <a:solidFill>
                <a:srgbClr val="0049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953768" y="26525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dirty="0" smtClean="0">
                  <a:solidFill>
                    <a:srgbClr val="004990"/>
                  </a:solidFill>
                  <a:latin typeface="Arial Black"/>
                  <a:cs typeface="Arial Black"/>
                </a:rPr>
                <a:t>5</a:t>
              </a:r>
              <a:endParaRPr lang="en-US" sz="1400" dirty="0">
                <a:solidFill>
                  <a:srgbClr val="00499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flipV="1">
            <a:off x="6867525" y="3829050"/>
            <a:ext cx="0" cy="1209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800600" y="2816225"/>
            <a:ext cx="2066925" cy="1628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175662" y="1692234"/>
            <a:ext cx="1695533" cy="31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6867896" y="1121558"/>
            <a:ext cx="0" cy="22332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568575" y="4279900"/>
            <a:ext cx="0" cy="148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568575" y="5016500"/>
            <a:ext cx="2965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559050" y="3365500"/>
            <a:ext cx="0" cy="695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2559050" y="3717925"/>
            <a:ext cx="67310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232150" y="4044950"/>
            <a:ext cx="0" cy="79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Left Bracket 9221"/>
          <p:cNvSpPr/>
          <p:nvPr/>
        </p:nvSpPr>
        <p:spPr bwMode="auto">
          <a:xfrm rot="5400000">
            <a:off x="3198810" y="3789364"/>
            <a:ext cx="95252" cy="758826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4" name="Straight Connector 9223"/>
          <p:cNvCxnSpPr/>
          <p:nvPr/>
        </p:nvCxnSpPr>
        <p:spPr bwMode="auto">
          <a:xfrm flipH="1" flipV="1">
            <a:off x="2559050" y="2549525"/>
            <a:ext cx="1476375" cy="1114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2559050" y="1917700"/>
            <a:ext cx="0" cy="127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7A96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58714" y="1920776"/>
            <a:ext cx="1961154" cy="1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entering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duodenum causes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duodenal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entero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endocrine cells to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cholecytokinin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(CCK) and secretin.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718" y="3389742"/>
            <a:ext cx="1952682" cy="65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CCK (red dots) and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secretin (blue dots)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enter the bloodstream.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58719" y="4287212"/>
            <a:ext cx="2198214" cy="149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Upon reaching the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pancreas, CCK induces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secretion of enzyme-rich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pancreatic juice; secretin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causes secretion of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bicarbonate-rich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pancreatic juice.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54253" y="1101638"/>
            <a:ext cx="1859547" cy="236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Secretin causes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liver to secrete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more bile; CCK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stimulates the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gallbladder to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 stored bile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hepato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pancreatic sphincter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relax (allows bile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from both sources to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enter the duodenum).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950020" y="3815201"/>
            <a:ext cx="1817213" cy="12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Stimulation by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vagal nerve fibers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cause release of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pancreatic juice and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weak contractions of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gallbladder.</a:t>
            </a:r>
          </a:p>
        </p:txBody>
      </p:sp>
    </p:spTree>
    <p:extLst>
      <p:ext uri="{BB962C8B-B14F-4D97-AF65-F5344CB8AC3E}">
        <p14:creationId xmlns:p14="http://schemas.microsoft.com/office/powerpoint/2010/main" val="2206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  <a:endParaRPr lang="en-US" altLang="en-US" dirty="0" smtClean="0"/>
          </a:p>
        </p:txBody>
      </p:sp>
      <p:sp>
        <p:nvSpPr>
          <p:cNvPr id="1146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and absorption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Water is absorbed along the length of the small intestine</a:t>
            </a:r>
          </a:p>
          <a:p>
            <a:pPr lvl="1"/>
            <a:r>
              <a:rPr lang="en-US" altLang="en-US" dirty="0" smtClean="0"/>
              <a:t>End products of digestion</a:t>
            </a:r>
          </a:p>
          <a:p>
            <a:pPr lvl="2"/>
            <a:r>
              <a:rPr lang="en-US" altLang="en-US" dirty="0" smtClean="0"/>
              <a:t>Most substances are absorbed by active transport through cell membranes</a:t>
            </a:r>
          </a:p>
          <a:p>
            <a:pPr lvl="2"/>
            <a:r>
              <a:rPr lang="en-US" altLang="en-US" dirty="0" smtClean="0"/>
              <a:t>Lipids are absorbed by diffusion</a:t>
            </a:r>
          </a:p>
          <a:p>
            <a:pPr lvl="1"/>
            <a:r>
              <a:rPr lang="en-US" altLang="en-US" dirty="0" smtClean="0"/>
              <a:t>Substances are transported to the liver by the hepatic portal vein or lymph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Esophagus (Gullet)</a:t>
            </a:r>
            <a:endParaRPr lang="en-US" altLang="en-US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Anatomy</a:t>
            </a:r>
          </a:p>
          <a:p>
            <a:pPr lvl="1"/>
            <a:r>
              <a:rPr lang="en-US" altLang="en-US" smtClean="0"/>
              <a:t>About 10 inches long</a:t>
            </a:r>
          </a:p>
          <a:p>
            <a:pPr lvl="1"/>
            <a:r>
              <a:rPr lang="en-US" altLang="en-US" smtClean="0"/>
              <a:t>Runs from pharynx to stomach through the diaphragm</a:t>
            </a:r>
          </a:p>
          <a:p>
            <a:r>
              <a:rPr lang="en-US" altLang="en-US" smtClean="0"/>
              <a:t>Physiology</a:t>
            </a:r>
          </a:p>
          <a:p>
            <a:pPr lvl="1"/>
            <a:r>
              <a:rPr lang="en-US" altLang="en-US" smtClean="0"/>
              <a:t>Conducts food by peristalsis (slow rhythmic squeezing) to the stomach</a:t>
            </a:r>
          </a:p>
          <a:p>
            <a:pPr lvl="1"/>
            <a:r>
              <a:rPr lang="en-US" altLang="en-US" smtClean="0"/>
              <a:t>Passageway for food only (respiratory system branches off after the pharynx)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Small Intestine</a:t>
            </a:r>
            <a:endParaRPr lang="en-US" altLang="en-US" dirty="0" smtClean="0"/>
          </a:p>
        </p:txBody>
      </p:sp>
      <p:sp>
        <p:nvSpPr>
          <p:cNvPr id="1157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Food breakdown and absorption</a:t>
            </a:r>
          </a:p>
          <a:p>
            <a:pPr lvl="1"/>
            <a:r>
              <a:rPr lang="en-US" altLang="en-US" smtClean="0"/>
              <a:t>Peristalsis is the major means of moving food</a:t>
            </a:r>
          </a:p>
          <a:p>
            <a:pPr lvl="1"/>
            <a:r>
              <a:rPr lang="en-US" altLang="en-US" smtClean="0"/>
              <a:t>Segmental movements</a:t>
            </a:r>
          </a:p>
          <a:p>
            <a:pPr lvl="2"/>
            <a:r>
              <a:rPr lang="en-US" altLang="en-US" smtClean="0"/>
              <a:t>Mix chyme with digestive juices</a:t>
            </a:r>
          </a:p>
          <a:p>
            <a:pPr lvl="2"/>
            <a:r>
              <a:rPr lang="en-US" altLang="en-US" smtClean="0"/>
              <a:t>Aid in propelling food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14.12b Peristaltic and segmental movements</a:t>
            </a:r>
            <a:r>
              <a:rPr lang="en-US" sz="900" b="1" baseline="0" dirty="0" smtClean="0">
                <a:latin typeface="Arial"/>
                <a:cs typeface="Arial"/>
              </a:rPr>
              <a:t> of the digestive tract.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1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8" y="826008"/>
            <a:ext cx="4840224" cy="520598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178501" y="5610807"/>
            <a:ext cx="412803" cy="3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8296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Large Intestine</a:t>
            </a:r>
            <a:endParaRPr lang="en-US" altLang="en-US" dirty="0" smtClean="0"/>
          </a:p>
        </p:txBody>
      </p:sp>
      <p:sp>
        <p:nvSpPr>
          <p:cNvPr id="1177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Food breakdown and absorption</a:t>
            </a:r>
          </a:p>
          <a:p>
            <a:pPr lvl="1"/>
            <a:r>
              <a:rPr lang="en-US" altLang="en-US" smtClean="0"/>
              <a:t>No digestive enzymes are produced</a:t>
            </a:r>
          </a:p>
          <a:p>
            <a:pPr lvl="1"/>
            <a:r>
              <a:rPr lang="en-US" altLang="en-US" smtClean="0"/>
              <a:t>Resident bacteria digest remaining nutrients</a:t>
            </a:r>
          </a:p>
          <a:p>
            <a:pPr lvl="2"/>
            <a:r>
              <a:rPr lang="en-US" altLang="en-US" smtClean="0"/>
              <a:t>Produce some vitamin K and B</a:t>
            </a:r>
          </a:p>
          <a:p>
            <a:pPr lvl="2"/>
            <a:r>
              <a:rPr lang="en-US" altLang="en-US" smtClean="0"/>
              <a:t>Release gases</a:t>
            </a:r>
          </a:p>
          <a:p>
            <a:pPr lvl="1"/>
            <a:r>
              <a:rPr lang="en-US" altLang="en-US" smtClean="0"/>
              <a:t>Water and vitamins K and B are absorbed</a:t>
            </a:r>
          </a:p>
          <a:p>
            <a:pPr lvl="1"/>
            <a:r>
              <a:rPr lang="en-US" altLang="en-US" smtClean="0"/>
              <a:t>Remaining materials are eliminated via feces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Large Intestine</a:t>
            </a:r>
            <a:endParaRPr lang="en-US" altLang="en-US" dirty="0" smtClean="0"/>
          </a:p>
        </p:txBody>
      </p:sp>
      <p:sp>
        <p:nvSpPr>
          <p:cNvPr id="1187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Food breakdown and absorption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Feces contains:</a:t>
            </a:r>
          </a:p>
          <a:p>
            <a:pPr lvl="2"/>
            <a:r>
              <a:rPr lang="en-US" altLang="en-US" dirty="0" smtClean="0"/>
              <a:t>Undigested food residues</a:t>
            </a:r>
          </a:p>
          <a:p>
            <a:pPr lvl="2"/>
            <a:r>
              <a:rPr lang="en-US" altLang="en-US" dirty="0" smtClean="0"/>
              <a:t>Mucus</a:t>
            </a:r>
          </a:p>
          <a:p>
            <a:pPr lvl="2"/>
            <a:r>
              <a:rPr lang="en-US" altLang="en-US" dirty="0" smtClean="0"/>
              <a:t>Bacteria</a:t>
            </a:r>
          </a:p>
          <a:p>
            <a:pPr lvl="2"/>
            <a:r>
              <a:rPr lang="en-US" altLang="en-US" dirty="0" smtClean="0"/>
              <a:t>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Large Intestine</a:t>
            </a:r>
            <a:endParaRPr lang="en-US" altLang="en-US" dirty="0" smtClean="0"/>
          </a:p>
        </p:txBody>
      </p:sp>
      <p:sp>
        <p:nvSpPr>
          <p:cNvPr id="1198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Propulsion of the residue and defecation</a:t>
            </a:r>
          </a:p>
          <a:p>
            <a:pPr lvl="1"/>
            <a:r>
              <a:rPr lang="en-US" altLang="en-US" dirty="0" smtClean="0"/>
              <a:t>Sluggish peristalsis begins when food residue arrives</a:t>
            </a:r>
          </a:p>
          <a:p>
            <a:pPr lvl="1"/>
            <a:r>
              <a:rPr lang="en-US" altLang="en-US" dirty="0" err="1" smtClean="0"/>
              <a:t>Haustral</a:t>
            </a:r>
            <a:r>
              <a:rPr lang="en-US" altLang="en-US" dirty="0" smtClean="0"/>
              <a:t> contractions are most seen in the large intestine</a:t>
            </a:r>
          </a:p>
          <a:p>
            <a:pPr lvl="1"/>
            <a:r>
              <a:rPr lang="en-US" altLang="en-US" dirty="0" smtClean="0"/>
              <a:t>Mass movements are slow, powerful movements that occur 3 to 4 times per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Activities of the Large Intestine</a:t>
            </a:r>
          </a:p>
        </p:txBody>
      </p:sp>
      <p:sp>
        <p:nvSpPr>
          <p:cNvPr id="1208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Propulsion of the residue and defecation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Presence of feces in the rectum causes a defecation reflex</a:t>
            </a:r>
          </a:p>
          <a:p>
            <a:pPr lvl="2"/>
            <a:r>
              <a:rPr lang="en-US" altLang="en-US" dirty="0" smtClean="0"/>
              <a:t>Internal anal sphincter is relaxed</a:t>
            </a:r>
          </a:p>
          <a:p>
            <a:pPr lvl="2"/>
            <a:r>
              <a:rPr lang="en-US" altLang="en-US" dirty="0" smtClean="0"/>
              <a:t>Defecation occurs with relaxation of the voluntary (external) anal sphincter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Layers of Tissue in the Alimentary </a:t>
            </a:r>
            <a:r>
              <a:rPr lang="en-US" altLang="en-US" dirty="0" smtClean="0"/>
              <a:t>Canal Organs</a:t>
            </a:r>
            <a:endParaRPr lang="en-US" alt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Summary of the </a:t>
            </a:r>
            <a:r>
              <a:rPr lang="en-US" altLang="en-US" dirty="0" smtClean="0"/>
              <a:t>three</a:t>
            </a:r>
            <a:r>
              <a:rPr lang="en-US" altLang="en-US" dirty="0" smtClean="0"/>
              <a:t> </a:t>
            </a:r>
            <a:r>
              <a:rPr lang="en-US" altLang="en-US" dirty="0" smtClean="0"/>
              <a:t>layers from innermost to </a:t>
            </a:r>
            <a:r>
              <a:rPr lang="en-US" altLang="en-US" dirty="0" smtClean="0"/>
              <a:t>outermost:</a:t>
            </a:r>
            <a:endParaRPr lang="en-US" alt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Mucosa</a:t>
            </a:r>
            <a:endParaRPr lang="en-US" alt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Submucosa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Muscularis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externa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Basic structure of the alimentary canal wall.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93776"/>
            <a:ext cx="8546592" cy="58704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1381125" y="5162550"/>
            <a:ext cx="123825" cy="60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47775" y="5762625"/>
            <a:ext cx="136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774825" y="5321300"/>
            <a:ext cx="409575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184400" y="5826125"/>
            <a:ext cx="327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022475" y="5191125"/>
            <a:ext cx="307975" cy="403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330450" y="5591175"/>
            <a:ext cx="174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79625" y="4899025"/>
            <a:ext cx="34925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425700" y="5378450"/>
            <a:ext cx="69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505325" y="5473700"/>
            <a:ext cx="450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953000" y="4540250"/>
            <a:ext cx="327025" cy="936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340350" y="5489575"/>
            <a:ext cx="0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826125" y="4911725"/>
            <a:ext cx="657225" cy="1012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483350" y="5924550"/>
            <a:ext cx="374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664200" y="4435475"/>
            <a:ext cx="796925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6461125" y="5524500"/>
            <a:ext cx="403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6619875" y="4835525"/>
            <a:ext cx="231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6400800" y="443230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6565900" y="4032250"/>
            <a:ext cx="279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6235700" y="3543300"/>
            <a:ext cx="520700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6753225" y="3543300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V="1">
            <a:off x="5988050" y="3241675"/>
            <a:ext cx="733425" cy="81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6718300" y="3244850"/>
            <a:ext cx="139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 flipV="1">
            <a:off x="5883275" y="3060700"/>
            <a:ext cx="815975" cy="96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6699250" y="306070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 flipV="1">
            <a:off x="5781675" y="2860675"/>
            <a:ext cx="879475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6657975" y="285750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 flipV="1">
            <a:off x="4943475" y="2047875"/>
            <a:ext cx="1092200" cy="1022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V="1">
            <a:off x="5768975" y="2041525"/>
            <a:ext cx="269875" cy="1225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6035675" y="2041525"/>
            <a:ext cx="819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 flipV="1">
            <a:off x="3933825" y="1543050"/>
            <a:ext cx="539750" cy="2003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>
            <a:off x="4470400" y="1543050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3971925" y="1352550"/>
            <a:ext cx="434975" cy="1012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4403725" y="1352550"/>
            <a:ext cx="171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 flipV="1">
            <a:off x="2619375" y="800100"/>
            <a:ext cx="695325" cy="1019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3311525" y="80010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508972" y="676263"/>
            <a:ext cx="1689563" cy="21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Visceral peritoneum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609638" y="1040331"/>
            <a:ext cx="2349961" cy="21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Intrinsic nerve plexuses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605406" y="1243530"/>
            <a:ext cx="2117127" cy="21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Myenteric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nerve plexus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605406" y="1446730"/>
            <a:ext cx="2328794" cy="2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Submucosal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nerve plexus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91401" y="1929331"/>
            <a:ext cx="1698032" cy="2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Submucosal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glands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887166" y="2547398"/>
            <a:ext cx="775166" cy="2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Mucosa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882939" y="2750597"/>
            <a:ext cx="1702260" cy="2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Surface epithelium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887177" y="2953796"/>
            <a:ext cx="1414390" cy="2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Lamina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propria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887177" y="3156997"/>
            <a:ext cx="1202723" cy="2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Muscle layer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87164" y="3432166"/>
            <a:ext cx="1130767" cy="2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Submucosa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887162" y="3715798"/>
            <a:ext cx="1850436" cy="2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Muscularis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externa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887162" y="4714865"/>
            <a:ext cx="686271" cy="2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Serosa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882941" y="3918998"/>
            <a:ext cx="1850425" cy="4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Longitudinal muscle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layer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882939" y="4325399"/>
            <a:ext cx="1926628" cy="2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14300" indent="-114300" algn="l" eaLnBrk="0" hangingPunct="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Circular muscle layer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887169" y="4918065"/>
            <a:ext cx="1829261" cy="2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(visceral peritoneum)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891402" y="5404899"/>
            <a:ext cx="584664" cy="2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Lumen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891402" y="5811300"/>
            <a:ext cx="1414397" cy="2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Lymphoid tissue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825534" y="5726633"/>
            <a:ext cx="1596433" cy="61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Duct of gland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outside alimentary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762966" y="5358332"/>
            <a:ext cx="745533" cy="4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Gland in</a:t>
            </a:r>
          </a:p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mucosa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539534" y="5265199"/>
            <a:ext cx="491534" cy="2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Nerve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552235" y="5481099"/>
            <a:ext cx="529632" cy="2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Artery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548004" y="5709699"/>
            <a:ext cx="364532" cy="2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Vein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38203" y="5641965"/>
            <a:ext cx="885229" cy="2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Mesentery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ieb_EHAP11_Lecture_Design" id="{9F20172E-CDD5-41F7-B391-F62E076A32D8}" vid="{DC460227-88FF-44E0-8C1B-67F61F8C096E}"/>
    </a:ext>
  </a:extLst>
</a:theme>
</file>

<file path=ppt/theme/theme10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6388</TotalTime>
  <Words>3241</Words>
  <Application>Microsoft Office PowerPoint</Application>
  <PresentationFormat>On-screen Show (4:3)</PresentationFormat>
  <Paragraphs>850</Paragraphs>
  <Slides>75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75</vt:i4>
      </vt:variant>
    </vt:vector>
  </HeadingPairs>
  <TitlesOfParts>
    <vt:vector size="110" baseType="lpstr">
      <vt:lpstr>ＭＳ Ｐゴシック</vt:lpstr>
      <vt:lpstr>Arial</vt:lpstr>
      <vt:lpstr>Arial Black</vt:lpstr>
      <vt:lpstr>Symbol</vt:lpstr>
      <vt:lpstr>Times</vt:lpstr>
      <vt:lpstr>Times New Roman</vt:lpstr>
      <vt:lpstr>Wingdings</vt:lpstr>
      <vt:lpstr>Marieb_EHAP11_Lecture_Design</vt:lpstr>
      <vt:lpstr>Blank</vt:lpstr>
      <vt:lpstr>4_Blank</vt:lpstr>
      <vt:lpstr>6_Blank</vt:lpstr>
      <vt:lpstr>7_Blank</vt:lpstr>
      <vt:lpstr>10_Blank</vt:lpstr>
      <vt:lpstr>11_Blank</vt:lpstr>
      <vt:lpstr>13_Blank</vt:lpstr>
      <vt:lpstr>14_Blank</vt:lpstr>
      <vt:lpstr>15_Blank</vt:lpstr>
      <vt:lpstr>16_Blank</vt:lpstr>
      <vt:lpstr>17_Blank</vt:lpstr>
      <vt:lpstr>20_Blank</vt:lpstr>
      <vt:lpstr>21_Blank</vt:lpstr>
      <vt:lpstr>22_Blank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40_Blank</vt:lpstr>
      <vt:lpstr>The Digestive System Functions</vt:lpstr>
      <vt:lpstr>Figure 14.1 The human digestive system: Alimentary canal and accessory organs.</vt:lpstr>
      <vt:lpstr>Organs of the Digestive System</vt:lpstr>
      <vt:lpstr>Mouth</vt:lpstr>
      <vt:lpstr>Pharynx</vt:lpstr>
      <vt:lpstr>Pharynx</vt:lpstr>
      <vt:lpstr>Esophagus (Gullet)</vt:lpstr>
      <vt:lpstr>Layers of Tissue in the Alimentary Canal Organs</vt:lpstr>
      <vt:lpstr>Figure 14.3 Basic structure of the alimentary canal wall.</vt:lpstr>
      <vt:lpstr>Stomach</vt:lpstr>
      <vt:lpstr>Figure 14.4a Anatomy of the stomach.</vt:lpstr>
      <vt:lpstr>Figure 14.4b Anatomy of the stomach.</vt:lpstr>
      <vt:lpstr>Stomach</vt:lpstr>
      <vt:lpstr>Stomach</vt:lpstr>
      <vt:lpstr>Stomach</vt:lpstr>
      <vt:lpstr>Figure 14.4c Anatomy of the stomach.</vt:lpstr>
      <vt:lpstr>Figure 14.4d Anatomy of the stomach.</vt:lpstr>
      <vt:lpstr>Small Intestine</vt:lpstr>
      <vt:lpstr>Small Intestine</vt:lpstr>
      <vt:lpstr>Small Intestine</vt:lpstr>
      <vt:lpstr>Figure 14.6 The duodenum of the small intestine and related organs.</vt:lpstr>
      <vt:lpstr>Small Intestine</vt:lpstr>
      <vt:lpstr>Figure 14.7a Structural modifications of the small intestine.</vt:lpstr>
      <vt:lpstr>Figure 14.7b Structural modifications of the small intestine.</vt:lpstr>
      <vt:lpstr>Figure 14.7c Structural modifications of the small intestine.</vt:lpstr>
      <vt:lpstr>Large Intestine</vt:lpstr>
      <vt:lpstr>Large Intestine Anatomy</vt:lpstr>
      <vt:lpstr>Large Intestine Anatomy</vt:lpstr>
      <vt:lpstr>Large Intestine Anatomy</vt:lpstr>
      <vt:lpstr>Figure 14.8 The large intestine.</vt:lpstr>
      <vt:lpstr>Accessory Digestive Organs</vt:lpstr>
      <vt:lpstr>Salivary Glands</vt:lpstr>
      <vt:lpstr>Figure 14.1 The human digestive system: Alimentary canal and accessory organs.</vt:lpstr>
      <vt:lpstr>Salivary Glands</vt:lpstr>
      <vt:lpstr>Pancreas</vt:lpstr>
      <vt:lpstr>Figure 14.1 The human digestive system: Alimentary canal and accessory organs.</vt:lpstr>
      <vt:lpstr>Figure 14.6 The duodenum of the small intestine and related organs.</vt:lpstr>
      <vt:lpstr>Liver</vt:lpstr>
      <vt:lpstr>Liver</vt:lpstr>
      <vt:lpstr>Liver</vt:lpstr>
      <vt:lpstr>Gallbladder</vt:lpstr>
      <vt:lpstr>Figure 14.6 The duodenum of the small intestine and related organs.</vt:lpstr>
      <vt:lpstr>Functions of the Digestive System</vt:lpstr>
      <vt:lpstr>Functions of the Digestive System</vt:lpstr>
      <vt:lpstr>Figure 14.12 Peristaltic and segmental movements of the digestive tract.</vt:lpstr>
      <vt:lpstr>Functions of the Digestive System</vt:lpstr>
      <vt:lpstr>Functions of the Digestive System</vt:lpstr>
      <vt:lpstr>Figure 14.13 Flowchart of digestion and absorption of foodstuffs. (1 of 3)</vt:lpstr>
      <vt:lpstr>Figure 14.13 Flowchart of digestion and absorption of foodstuffs. (2 of 3)</vt:lpstr>
      <vt:lpstr>Figure 14.13 Flowchart of digestion and absorption of foodstuffs. (3 of 3)</vt:lpstr>
      <vt:lpstr>Functions of the Digestive System</vt:lpstr>
      <vt:lpstr>Figure 14.11 Schematic summary of gastrointestinal tract activities.</vt:lpstr>
      <vt:lpstr>Activities Occurring in the Mouth, Pharynx, and Esophagus</vt:lpstr>
      <vt:lpstr>Activities Occurring in the Mouth, Pharynx, and Esophagus</vt:lpstr>
      <vt:lpstr>Figure 14.14a Swallowing.</vt:lpstr>
      <vt:lpstr>Figure 14.14b Swallowing.</vt:lpstr>
      <vt:lpstr>Figure 14.14c Swallowing.</vt:lpstr>
      <vt:lpstr>Figure 14.14d Swallowing.</vt:lpstr>
      <vt:lpstr>Activities in the Stomach</vt:lpstr>
      <vt:lpstr>Activities in the Stomach</vt:lpstr>
      <vt:lpstr>Activities in the Stomach</vt:lpstr>
      <vt:lpstr>Activities in the Stomach</vt:lpstr>
      <vt:lpstr>Figure 14.15 Peristaltic waves in the stomach.</vt:lpstr>
      <vt:lpstr>Activities of the Small Intestine</vt:lpstr>
      <vt:lpstr>Activities of the Small Intestine</vt:lpstr>
      <vt:lpstr>Activities of the Small Intestine</vt:lpstr>
      <vt:lpstr>Activities of the Small Intestine</vt:lpstr>
      <vt:lpstr>Figure 14.16 Regulation of pancreatic juice and bile secretion and release.</vt:lpstr>
      <vt:lpstr>Activities of the Small Intestine</vt:lpstr>
      <vt:lpstr>Activities of the Small Intestine</vt:lpstr>
      <vt:lpstr>Figure 14.12b Peristaltic and segmental movements of the digestive tract.</vt:lpstr>
      <vt:lpstr>Activities of the Large Intestine</vt:lpstr>
      <vt:lpstr>Activities of the Large Intestine</vt:lpstr>
      <vt:lpstr>Activities of the Large Intestine</vt:lpstr>
      <vt:lpstr>Activities of the Large Intestine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MUIDS</cp:lastModifiedBy>
  <cp:revision>462</cp:revision>
  <cp:lastPrinted>2001-01-06T03:20:03Z</cp:lastPrinted>
  <dcterms:created xsi:type="dcterms:W3CDTF">2000-12-11T01:39:32Z</dcterms:created>
  <dcterms:modified xsi:type="dcterms:W3CDTF">2014-11-23T23:57:36Z</dcterms:modified>
</cp:coreProperties>
</file>