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348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4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093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80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825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27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853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702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88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76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17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5EA8-9DBE-4A9D-9D3B-1DD5C2F338D1}" type="datetimeFigureOut">
              <a:rPr lang="th-TH" smtClean="0"/>
              <a:t>10/11/57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EC06-B889-40E9-87F3-4A673EC826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631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FINAL </a:t>
            </a:r>
            <a:r>
              <a:rPr lang="en-US" dirty="0" smtClean="0"/>
              <a:t>DISCUSSION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Ashley</a:t>
            </a:r>
            <a:r>
              <a:rPr lang="en-US" b="1" dirty="0">
                <a:solidFill>
                  <a:srgbClr val="FF0000"/>
                </a:solidFill>
              </a:rPr>
              <a:t>, Emily, and Jerome </a:t>
            </a:r>
            <a:r>
              <a:rPr lang="en-US" dirty="0"/>
              <a:t>are </a:t>
            </a:r>
            <a:r>
              <a:rPr lang="en-US" dirty="0" smtClean="0"/>
              <a:t>in </a:t>
            </a:r>
            <a:r>
              <a:rPr lang="en-US" u="sng" dirty="0" smtClean="0"/>
              <a:t>positive energy balance</a:t>
            </a:r>
            <a:r>
              <a:rPr lang="en-US" dirty="0" smtClean="0"/>
              <a:t>; </a:t>
            </a:r>
            <a:r>
              <a:rPr lang="en-US" dirty="0"/>
              <a:t>that is, energy intake is greater than energy used and </a:t>
            </a:r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u="sng" dirty="0"/>
              <a:t>gaining weight. </a:t>
            </a:r>
            <a:endParaRPr lang="en-US" u="sng" dirty="0" smtClean="0"/>
          </a:p>
          <a:p>
            <a:r>
              <a:rPr lang="en-US" dirty="0" smtClean="0"/>
              <a:t>You should consider the</a:t>
            </a:r>
            <a:r>
              <a:rPr lang="en-US" dirty="0" smtClean="0"/>
              <a:t> issue of weight gain in adolescents (described in the energy balance reference manual) and concluded that </a:t>
            </a:r>
            <a:r>
              <a:rPr lang="en-US" b="1" dirty="0" smtClean="0">
                <a:solidFill>
                  <a:srgbClr val="FF0000"/>
                </a:solidFill>
              </a:rPr>
              <a:t>Ashley’s</a:t>
            </a:r>
            <a:r>
              <a:rPr lang="en-US" b="1" dirty="0" smtClean="0"/>
              <a:t> </a:t>
            </a:r>
            <a:r>
              <a:rPr lang="en-US" dirty="0" smtClean="0"/>
              <a:t>weight gain is </a:t>
            </a:r>
            <a:r>
              <a:rPr lang="en-US" b="1" dirty="0" smtClean="0"/>
              <a:t>normal and healthy for a girl her age</a:t>
            </a:r>
            <a:r>
              <a:rPr lang="en-US" dirty="0" smtClean="0"/>
              <a:t>. On the other hand, </a:t>
            </a:r>
            <a:r>
              <a:rPr lang="en-US" b="1" dirty="0" smtClean="0">
                <a:solidFill>
                  <a:srgbClr val="FF0000"/>
                </a:solidFill>
              </a:rPr>
              <a:t>Emily and Jerome </a:t>
            </a:r>
            <a:r>
              <a:rPr lang="en-US" dirty="0" smtClean="0"/>
              <a:t>may be </a:t>
            </a:r>
            <a:r>
              <a:rPr lang="en-US" b="1" dirty="0" smtClean="0"/>
              <a:t>gaining too much weight.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Kim</a:t>
            </a:r>
            <a:r>
              <a:rPr lang="en-US" dirty="0" smtClean="0"/>
              <a:t> </a:t>
            </a:r>
            <a:r>
              <a:rPr lang="en-US" dirty="0"/>
              <a:t>is in </a:t>
            </a:r>
            <a:r>
              <a:rPr lang="en-US" u="sng" dirty="0"/>
              <a:t>energy balance</a:t>
            </a:r>
            <a:r>
              <a:rPr lang="en-US" dirty="0"/>
              <a:t>, a state that is not healthy for adolescents because of the extra energy required for growth and development.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Enrique</a:t>
            </a:r>
            <a:r>
              <a:rPr lang="en-US" dirty="0" smtClean="0"/>
              <a:t> </a:t>
            </a:r>
            <a:r>
              <a:rPr lang="en-US" dirty="0"/>
              <a:t>is in </a:t>
            </a:r>
            <a:r>
              <a:rPr lang="en-US" u="sng" dirty="0"/>
              <a:t>negative energy balance</a:t>
            </a:r>
            <a:r>
              <a:rPr lang="en-US" dirty="0"/>
              <a:t>; that is, his energy intake is less than his energy output and he is </a:t>
            </a:r>
            <a:r>
              <a:rPr lang="en-US" u="sng" dirty="0"/>
              <a:t>losing weight</a:t>
            </a:r>
            <a:r>
              <a:rPr lang="en-US" dirty="0"/>
              <a:t>. This, too, is not healthy, since he needs to consume more calories than he expends in order to have energy to meet the needs for growth.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67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“If the five patients were adults rather than middle school students, would your answer be the same?” Why or why not?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five patients were adults, achieving energy balance would be optimal; that is, over the long term, </a:t>
            </a:r>
            <a:r>
              <a:rPr lang="en-US" dirty="0" err="1"/>
              <a:t>Energy</a:t>
            </a:r>
            <a:r>
              <a:rPr lang="en-US" baseline="-25000" dirty="0" err="1"/>
              <a:t>in</a:t>
            </a:r>
            <a:r>
              <a:rPr lang="en-US" dirty="0"/>
              <a:t> and </a:t>
            </a:r>
            <a:r>
              <a:rPr lang="en-US" dirty="0" err="1"/>
              <a:t>Energy</a:t>
            </a:r>
            <a:r>
              <a:rPr lang="en-US" baseline="-25000" dirty="0" err="1"/>
              <a:t>out</a:t>
            </a:r>
            <a:r>
              <a:rPr lang="en-US" dirty="0"/>
              <a:t> would be equal.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Kim </a:t>
            </a:r>
            <a:r>
              <a:rPr lang="en-US" b="1" dirty="0">
                <a:solidFill>
                  <a:srgbClr val="FF0000"/>
                </a:solidFill>
              </a:rPr>
              <a:t>is in this state. </a:t>
            </a:r>
            <a:r>
              <a:rPr lang="en-US" dirty="0"/>
              <a:t>This is </a:t>
            </a:r>
            <a:r>
              <a:rPr lang="en-US" b="1" dirty="0">
                <a:solidFill>
                  <a:srgbClr val="FF0000"/>
                </a:solidFill>
              </a:rPr>
              <a:t>optimum for adults </a:t>
            </a:r>
            <a:r>
              <a:rPr lang="en-US" dirty="0"/>
              <a:t>because they no longer need extra calories for growth and should strive to maintain a healthy weight</a:t>
            </a:r>
            <a:r>
              <a:rPr lang="en-US" dirty="0" smtClean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76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Jerome’s diet, for instance, contains no fruits or vegetables other than French fries. </a:t>
            </a:r>
            <a:endParaRPr lang="en-US" dirty="0" smtClean="0"/>
          </a:p>
          <a:p>
            <a:r>
              <a:rPr lang="en-US" dirty="0" smtClean="0"/>
              <a:t>Enrique’s </a:t>
            </a:r>
            <a:r>
              <a:rPr lang="en-US" dirty="0"/>
              <a:t>diet also contains fewer than the recommended servings of fruits and vegetables.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50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211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Office Theme</vt:lpstr>
      <vt:lpstr>SCENARIOS FINAL DISCUSSION</vt:lpstr>
      <vt:lpstr>“If the five patients were adults rather than middle school students, would your answer be the same?” Why or why not?</vt:lpstr>
      <vt:lpstr>Additional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MUIDS</dc:creator>
  <cp:lastModifiedBy>MUIDS</cp:lastModifiedBy>
  <cp:revision>24</cp:revision>
  <dcterms:created xsi:type="dcterms:W3CDTF">2014-10-27T04:44:38Z</dcterms:created>
  <dcterms:modified xsi:type="dcterms:W3CDTF">2014-11-10T13:03:58Z</dcterms:modified>
</cp:coreProperties>
</file>