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sldIdLst>
    <p:sldId id="256" r:id="rId2"/>
    <p:sldId id="301" r:id="rId3"/>
    <p:sldId id="302" r:id="rId4"/>
    <p:sldId id="258" r:id="rId5"/>
    <p:sldId id="299" r:id="rId6"/>
    <p:sldId id="304" r:id="rId7"/>
    <p:sldId id="305" r:id="rId8"/>
    <p:sldId id="306" r:id="rId9"/>
    <p:sldId id="307" r:id="rId10"/>
    <p:sldId id="308" r:id="rId11"/>
    <p:sldId id="309" r:id="rId12"/>
    <p:sldId id="310" r:id="rId13"/>
    <p:sldId id="340" r:id="rId14"/>
    <p:sldId id="330" r:id="rId15"/>
    <p:sldId id="331" r:id="rId16"/>
    <p:sldId id="332" r:id="rId17"/>
    <p:sldId id="342" r:id="rId18"/>
    <p:sldId id="329" r:id="rId19"/>
    <p:sldId id="313" r:id="rId20"/>
    <p:sldId id="317" r:id="rId21"/>
    <p:sldId id="318" r:id="rId22"/>
    <p:sldId id="322" r:id="rId23"/>
    <p:sldId id="319" r:id="rId24"/>
    <p:sldId id="320" r:id="rId25"/>
    <p:sldId id="343" r:id="rId26"/>
    <p:sldId id="337" r:id="rId27"/>
    <p:sldId id="338" r:id="rId28"/>
    <p:sldId id="339" r:id="rId29"/>
    <p:sldId id="280" r:id="rId30"/>
    <p:sldId id="281" r:id="rId31"/>
    <p:sldId id="282"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AEC44A9-63CC-FD43-AEDC-04CE83B1B305}">
          <p14:sldIdLst>
            <p14:sldId id="256"/>
            <p14:sldId id="301"/>
            <p14:sldId id="302"/>
            <p14:sldId id="258"/>
            <p14:sldId id="299"/>
            <p14:sldId id="304"/>
            <p14:sldId id="305"/>
            <p14:sldId id="306"/>
            <p14:sldId id="307"/>
            <p14:sldId id="308"/>
            <p14:sldId id="309"/>
            <p14:sldId id="310"/>
            <p14:sldId id="340"/>
            <p14:sldId id="330"/>
            <p14:sldId id="331"/>
            <p14:sldId id="332"/>
            <p14:sldId id="342"/>
            <p14:sldId id="329"/>
            <p14:sldId id="313"/>
            <p14:sldId id="317"/>
            <p14:sldId id="318"/>
            <p14:sldId id="322"/>
            <p14:sldId id="319"/>
            <p14:sldId id="320"/>
            <p14:sldId id="343"/>
            <p14:sldId id="337"/>
            <p14:sldId id="338"/>
            <p14:sldId id="339"/>
            <p14:sldId id="280"/>
            <p14:sldId id="281"/>
            <p14:sldId id="28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79" autoAdjust="0"/>
    <p:restoredTop sz="99574" autoAdjust="0"/>
  </p:normalViewPr>
  <p:slideViewPr>
    <p:cSldViewPr snapToGrid="0" snapToObjects="1">
      <p:cViewPr>
        <p:scale>
          <a:sx n="99" d="100"/>
          <a:sy n="99" d="100"/>
        </p:scale>
        <p:origin x="-1136" y="312"/>
      </p:cViewPr>
      <p:guideLst>
        <p:guide orient="horz" pos="2160"/>
        <p:guide pos="2880"/>
      </p:guideLst>
    </p:cSldViewPr>
  </p:slideViewPr>
  <p:outlineViewPr>
    <p:cViewPr>
      <p:scale>
        <a:sx n="33" d="100"/>
        <a:sy n="33" d="100"/>
      </p:scale>
      <p:origin x="0" y="2260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5D3BDA-52D7-B344-8934-C6CC0CC1899F}" type="datetimeFigureOut">
              <a:rPr lang="en-US" smtClean="0"/>
              <a:pPr/>
              <a:t>9/14/14 </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C165F6-0DE2-944A-8EC9-39FE022E5DA4}" type="slidenum">
              <a:rPr lang="en-US" smtClean="0"/>
              <a:pPr/>
              <a:t>‹#›</a:t>
            </a:fld>
            <a:endParaRPr lang="en-US"/>
          </a:p>
        </p:txBody>
      </p:sp>
    </p:spTree>
    <p:extLst>
      <p:ext uri="{BB962C8B-B14F-4D97-AF65-F5344CB8AC3E}">
        <p14:creationId xmlns:p14="http://schemas.microsoft.com/office/powerpoint/2010/main" val="29280893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165F6-0DE2-944A-8EC9-39FE022E5DA4}" type="slidenum">
              <a:rPr lang="en-US" smtClean="0"/>
              <a:pPr/>
              <a:t>3</a:t>
            </a:fld>
            <a:endParaRPr lang="en-US"/>
          </a:p>
        </p:txBody>
      </p:sp>
    </p:spTree>
    <p:extLst>
      <p:ext uri="{BB962C8B-B14F-4D97-AF65-F5344CB8AC3E}">
        <p14:creationId xmlns:p14="http://schemas.microsoft.com/office/powerpoint/2010/main" val="2209098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165F6-0DE2-944A-8EC9-39FE022E5DA4}" type="slidenum">
              <a:rPr lang="en-US" smtClean="0"/>
              <a:pPr/>
              <a:t>7</a:t>
            </a:fld>
            <a:endParaRPr lang="en-US"/>
          </a:p>
        </p:txBody>
      </p:sp>
    </p:spTree>
    <p:extLst>
      <p:ext uri="{BB962C8B-B14F-4D97-AF65-F5344CB8AC3E}">
        <p14:creationId xmlns:p14="http://schemas.microsoft.com/office/powerpoint/2010/main" val="3939573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165F6-0DE2-944A-8EC9-39FE022E5DA4}" type="slidenum">
              <a:rPr lang="en-US" smtClean="0"/>
              <a:pPr/>
              <a:t>13</a:t>
            </a:fld>
            <a:endParaRPr lang="en-US"/>
          </a:p>
        </p:txBody>
      </p:sp>
    </p:spTree>
    <p:extLst>
      <p:ext uri="{BB962C8B-B14F-4D97-AF65-F5344CB8AC3E}">
        <p14:creationId xmlns:p14="http://schemas.microsoft.com/office/powerpoint/2010/main" val="3939573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165F6-0DE2-944A-8EC9-39FE022E5DA4}" type="slidenum">
              <a:rPr lang="en-US" smtClean="0"/>
              <a:pPr/>
              <a:t>17</a:t>
            </a:fld>
            <a:endParaRPr lang="en-US"/>
          </a:p>
        </p:txBody>
      </p:sp>
    </p:spTree>
    <p:extLst>
      <p:ext uri="{BB962C8B-B14F-4D97-AF65-F5344CB8AC3E}">
        <p14:creationId xmlns:p14="http://schemas.microsoft.com/office/powerpoint/2010/main" val="2209098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69B7E2CD-A32B-F945-8D2C-AD7FF6EFE096}" type="datetimeFigureOut">
              <a:rPr lang="en-US" smtClean="0"/>
              <a:pPr/>
              <a:t>9/14/14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07AD7-0EC6-D44B-B70B-F0A3F702DD0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B7E2CD-A32B-F945-8D2C-AD7FF6EFE096}" type="datetimeFigureOut">
              <a:rPr lang="en-US" smtClean="0"/>
              <a:pPr/>
              <a:t>9/14/14 </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07AD7-0EC6-D44B-B70B-F0A3F702DD05}"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9B7E2CD-A32B-F945-8D2C-AD7FF6EFE096}" type="datetimeFigureOut">
              <a:rPr lang="en-US" smtClean="0"/>
              <a:pPr/>
              <a:t>9/14/14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07AD7-0EC6-D44B-B70B-F0A3F702DD0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9B7E2CD-A32B-F945-8D2C-AD7FF6EFE096}" type="datetimeFigureOut">
              <a:rPr lang="en-US" smtClean="0"/>
              <a:pPr/>
              <a:t>9/14/14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07AD7-0EC6-D44B-B70B-F0A3F702DD0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9B7E2CD-A32B-F945-8D2C-AD7FF6EFE096}" type="datetimeFigureOut">
              <a:rPr lang="en-US" smtClean="0"/>
              <a:pPr/>
              <a:t>9/14/14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07AD7-0EC6-D44B-B70B-F0A3F702DD0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69B7E2CD-A32B-F945-8D2C-AD7FF6EFE096}" type="datetimeFigureOut">
              <a:rPr lang="en-US" smtClean="0"/>
              <a:pPr/>
              <a:t>9/14/14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07AD7-0EC6-D44B-B70B-F0A3F702DD05}"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B7E2CD-A32B-F945-8D2C-AD7FF6EFE096}" type="datetimeFigureOut">
              <a:rPr lang="en-US" smtClean="0"/>
              <a:pPr/>
              <a:t>9/14/14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07AD7-0EC6-D44B-B70B-F0A3F702DD0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9B7E2CD-A32B-F945-8D2C-AD7FF6EFE096}" type="datetimeFigureOut">
              <a:rPr lang="en-US" smtClean="0"/>
              <a:pPr/>
              <a:t>9/14/14 </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07AD7-0EC6-D44B-B70B-F0A3F702DD0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69B7E2CD-A32B-F945-8D2C-AD7FF6EFE096}" type="datetimeFigureOut">
              <a:rPr lang="en-US" smtClean="0"/>
              <a:pPr/>
              <a:t>9/14/14 </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107AD7-0EC6-D44B-B70B-F0A3F702DD0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9B7E2CD-A32B-F945-8D2C-AD7FF6EFE096}" type="datetimeFigureOut">
              <a:rPr lang="en-US" smtClean="0"/>
              <a:pPr/>
              <a:t>9/14/14 </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107AD7-0EC6-D44B-B70B-F0A3F702DD0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7E2CD-A32B-F945-8D2C-AD7FF6EFE096}" type="datetimeFigureOut">
              <a:rPr lang="en-US" smtClean="0"/>
              <a:pPr/>
              <a:t>9/14/14 </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107AD7-0EC6-D44B-B70B-F0A3F702DD0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B7E2CD-A32B-F945-8D2C-AD7FF6EFE096}" type="datetimeFigureOut">
              <a:rPr lang="en-US" smtClean="0"/>
              <a:pPr/>
              <a:t>9/14/14 </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07AD7-0EC6-D44B-B70B-F0A3F702DD0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69B7E2CD-A32B-F945-8D2C-AD7FF6EFE096}" type="datetimeFigureOut">
              <a:rPr lang="en-US" smtClean="0"/>
              <a:pPr/>
              <a:t>9/14/14 </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FF107AD7-0EC6-D44B-B70B-F0A3F702DD0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gif"/><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wmf"/><Relationship Id="rId5" Type="http://schemas.openxmlformats.org/officeDocument/2006/relationships/image" Target="../media/image25.wmf"/><Relationship Id="rId1" Type="http://schemas.openxmlformats.org/officeDocument/2006/relationships/slideLayout" Target="../slideLayouts/slideLayout2.xml"/><Relationship Id="rId2" Type="http://schemas.openxmlformats.org/officeDocument/2006/relationships/image" Target="../media/image22.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dc.gov/nchs/healthy_people/hp2020.ht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 Id="rId3" Type="http://schemas.openxmlformats.org/officeDocument/2006/relationships/image" Target="../media/image2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 Id="rId3"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 Id="rId3"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 Id="rId3" Type="http://schemas.openxmlformats.org/officeDocument/2006/relationships/image" Target="../media/image4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48.gif"/><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9.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8"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sz="3800" dirty="0"/>
              <a:t>Lesson 1: Understanding Health &amp; Wellness</a:t>
            </a:r>
          </a:p>
        </p:txBody>
      </p:sp>
      <p:sp>
        <p:nvSpPr>
          <p:cNvPr id="11" name="Subtitle 10"/>
          <p:cNvSpPr>
            <a:spLocks noGrp="1"/>
          </p:cNvSpPr>
          <p:nvPr>
            <p:ph type="subTitle" idx="1"/>
          </p:nvPr>
        </p:nvSpPr>
        <p:spPr>
          <a:xfrm>
            <a:off x="1287150" y="3248866"/>
            <a:ext cx="6498159" cy="916641"/>
          </a:xfrm>
        </p:spPr>
        <p:txBody>
          <a:bodyPr>
            <a:normAutofit/>
          </a:bodyPr>
          <a:lstStyle/>
          <a:p>
            <a:r>
              <a:rPr lang="en-US" sz="2500" dirty="0"/>
              <a:t>Complete the sentence below:</a:t>
            </a:r>
          </a:p>
          <a:p>
            <a:r>
              <a:rPr lang="en-US" sz="2500" dirty="0"/>
              <a:t>When you have good health, you…. </a:t>
            </a:r>
          </a:p>
          <a:p>
            <a:endParaRPr lang="en-US" sz="2500" dirty="0"/>
          </a:p>
        </p:txBody>
      </p:sp>
      <p:pic>
        <p:nvPicPr>
          <p:cNvPr id="4" name="Picture 3" descr="Happy-People.jpg"/>
          <p:cNvPicPr>
            <a:picLocks noChangeAspect="1"/>
          </p:cNvPicPr>
          <p:nvPr/>
        </p:nvPicPr>
        <p:blipFill>
          <a:blip r:embed="rId2"/>
          <a:stretch>
            <a:fillRect/>
          </a:stretch>
        </p:blipFill>
        <p:spPr>
          <a:xfrm>
            <a:off x="5839144" y="4364793"/>
            <a:ext cx="2751594" cy="21247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foods"/>
          <p:cNvPicPr>
            <a:picLocks noChangeAspect="1"/>
          </p:cNvPicPr>
          <p:nvPr/>
        </p:nvPicPr>
        <p:blipFill>
          <a:blip r:embed="rId3"/>
          <a:stretch>
            <a:fillRect/>
          </a:stretch>
        </p:blipFill>
        <p:spPr>
          <a:xfrm>
            <a:off x="88815" y="71552"/>
            <a:ext cx="2289354" cy="17920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a:t>Concept # 3</a:t>
            </a:r>
            <a:r>
              <a:rPr lang="en-US" sz="3200" dirty="0" smtClean="0"/>
              <a:t>: Health as </a:t>
            </a:r>
            <a:r>
              <a:rPr lang="en-US" sz="3200" dirty="0" smtClean="0">
                <a:solidFill>
                  <a:srgbClr val="FF0000"/>
                </a:solidFill>
              </a:rPr>
              <a:t>Continuum</a:t>
            </a:r>
            <a:endParaRPr lang="en-US" sz="3200" dirty="0">
              <a:solidFill>
                <a:srgbClr val="FF0000"/>
              </a:solidFill>
            </a:endParaRPr>
          </a:p>
        </p:txBody>
      </p:sp>
      <p:sp>
        <p:nvSpPr>
          <p:cNvPr id="3" name="Rectangle 2"/>
          <p:cNvSpPr/>
          <p:nvPr/>
        </p:nvSpPr>
        <p:spPr>
          <a:xfrm>
            <a:off x="5410248" y="5569340"/>
            <a:ext cx="5352502" cy="338554"/>
          </a:xfrm>
          <a:prstGeom prst="rect">
            <a:avLst/>
          </a:prstGeom>
        </p:spPr>
        <p:txBody>
          <a:bodyPr wrap="square">
            <a:spAutoFit/>
          </a:bodyPr>
          <a:lstStyle/>
          <a:p>
            <a:endParaRPr lang="en-US" sz="1600" dirty="0">
              <a:solidFill>
                <a:srgbClr val="FF0000"/>
              </a:solidFill>
            </a:endParaRPr>
          </a:p>
        </p:txBody>
      </p:sp>
      <p:sp>
        <p:nvSpPr>
          <p:cNvPr id="7" name="Content Placeholder 2"/>
          <p:cNvSpPr>
            <a:spLocks noGrp="1"/>
          </p:cNvSpPr>
          <p:nvPr>
            <p:ph idx="1"/>
          </p:nvPr>
        </p:nvSpPr>
        <p:spPr>
          <a:xfrm>
            <a:off x="549275" y="1600201"/>
            <a:ext cx="8042276" cy="4343400"/>
          </a:xfrm>
        </p:spPr>
        <p:txBody>
          <a:bodyPr>
            <a:normAutofit/>
          </a:bodyPr>
          <a:lstStyle/>
          <a:p>
            <a:pPr marL="0" indent="0">
              <a:buNone/>
            </a:pPr>
            <a:r>
              <a:rPr lang="en-US" dirty="0"/>
              <a:t> </a:t>
            </a:r>
            <a:r>
              <a:rPr lang="en-US" dirty="0" smtClean="0"/>
              <a:t>In class activity</a:t>
            </a:r>
          </a:p>
          <a:p>
            <a:r>
              <a:rPr lang="en-US" dirty="0" smtClean="0"/>
              <a:t>In </a:t>
            </a:r>
            <a:r>
              <a:rPr lang="en-US" dirty="0"/>
              <a:t>regards to the health continuum, </a:t>
            </a:r>
          </a:p>
          <a:p>
            <a:pPr marL="1076325" lvl="2" indent="-457200">
              <a:buFont typeface="+mj-lt"/>
              <a:buAutoNum type="arabicPeriod"/>
            </a:pPr>
            <a:r>
              <a:rPr lang="en-US" dirty="0" smtClean="0"/>
              <a:t>Where </a:t>
            </a:r>
            <a:r>
              <a:rPr lang="en-US" dirty="0"/>
              <a:t>are you right now</a:t>
            </a:r>
            <a:r>
              <a:rPr lang="en-US" dirty="0" smtClean="0"/>
              <a:t>?</a:t>
            </a:r>
          </a:p>
          <a:p>
            <a:pPr marL="1076325" lvl="2" indent="-457200">
              <a:buFont typeface="+mj-lt"/>
              <a:buAutoNum type="arabicPeriod"/>
            </a:pPr>
            <a:r>
              <a:rPr lang="en-US" dirty="0" smtClean="0"/>
              <a:t>Where </a:t>
            </a:r>
            <a:r>
              <a:rPr lang="en-US" dirty="0"/>
              <a:t>do you want to be a month from now</a:t>
            </a:r>
            <a:r>
              <a:rPr lang="en-US" dirty="0" smtClean="0"/>
              <a:t>?</a:t>
            </a:r>
          </a:p>
          <a:p>
            <a:pPr marL="1076325" lvl="2" indent="-457200">
              <a:buFont typeface="+mj-lt"/>
              <a:buAutoNum type="arabicPeriod"/>
            </a:pPr>
            <a:r>
              <a:rPr lang="en-US" dirty="0" smtClean="0"/>
              <a:t>Where </a:t>
            </a:r>
            <a:r>
              <a:rPr lang="en-US" dirty="0"/>
              <a:t>do you want to be a year from now?</a:t>
            </a:r>
          </a:p>
          <a:p>
            <a:r>
              <a:rPr lang="en-US" dirty="0" smtClean="0"/>
              <a:t>Explain </a:t>
            </a:r>
            <a:r>
              <a:rPr lang="en-US" dirty="0"/>
              <a:t>how being health literate can help you to achieve and maintain these health related goals.</a:t>
            </a:r>
          </a:p>
          <a:p>
            <a:endParaRPr lang="en-US" dirty="0"/>
          </a:p>
        </p:txBody>
      </p:sp>
      <p:pic>
        <p:nvPicPr>
          <p:cNvPr id="8" name="Content Placeholder 3" descr="finger"/>
          <p:cNvPicPr>
            <a:picLocks noChangeAspect="1"/>
          </p:cNvPicPr>
          <p:nvPr/>
        </p:nvPicPr>
        <p:blipFill>
          <a:blip r:embed="rId2"/>
          <a:srcRect l="-1906" r="-1624"/>
          <a:stretch>
            <a:fillRect/>
          </a:stretch>
        </p:blipFill>
        <p:spPr>
          <a:xfrm>
            <a:off x="7148149" y="1728834"/>
            <a:ext cx="1215367" cy="1260142"/>
          </a:xfrm>
          <a:prstGeom prst="rect">
            <a:avLst/>
          </a:prstGeom>
        </p:spPr>
      </p:pic>
    </p:spTree>
    <p:extLst>
      <p:ext uri="{BB962C8B-B14F-4D97-AF65-F5344CB8AC3E}">
        <p14:creationId xmlns:p14="http://schemas.microsoft.com/office/powerpoint/2010/main" val="6131794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a:t>Concept # </a:t>
            </a:r>
            <a:r>
              <a:rPr lang="en-US" sz="3200" dirty="0" smtClean="0"/>
              <a:t>4: Health is </a:t>
            </a:r>
            <a:r>
              <a:rPr lang="en-US" sz="3200" dirty="0" smtClean="0">
                <a:solidFill>
                  <a:srgbClr val="FF0000"/>
                </a:solidFill>
              </a:rPr>
              <a:t>Dynamic</a:t>
            </a:r>
            <a:endParaRPr lang="en-US" sz="3200" dirty="0">
              <a:solidFill>
                <a:srgbClr val="FF0000"/>
              </a:solidFill>
            </a:endParaRPr>
          </a:p>
        </p:txBody>
      </p:sp>
      <p:sp>
        <p:nvSpPr>
          <p:cNvPr id="3" name="Rectangle 2"/>
          <p:cNvSpPr/>
          <p:nvPr/>
        </p:nvSpPr>
        <p:spPr>
          <a:xfrm>
            <a:off x="5410248" y="5569340"/>
            <a:ext cx="5352502" cy="338554"/>
          </a:xfrm>
          <a:prstGeom prst="rect">
            <a:avLst/>
          </a:prstGeom>
        </p:spPr>
        <p:txBody>
          <a:bodyPr wrap="square">
            <a:spAutoFit/>
          </a:bodyPr>
          <a:lstStyle/>
          <a:p>
            <a:endParaRPr lang="en-US" sz="1600" dirty="0">
              <a:solidFill>
                <a:srgbClr val="FF0000"/>
              </a:solidFill>
            </a:endParaRPr>
          </a:p>
        </p:txBody>
      </p:sp>
      <p:sp>
        <p:nvSpPr>
          <p:cNvPr id="7" name="Content Placeholder 2"/>
          <p:cNvSpPr>
            <a:spLocks noGrp="1"/>
          </p:cNvSpPr>
          <p:nvPr>
            <p:ph idx="1"/>
          </p:nvPr>
        </p:nvSpPr>
        <p:spPr>
          <a:xfrm>
            <a:off x="445884" y="3107294"/>
            <a:ext cx="7844793" cy="2571243"/>
          </a:xfrm>
        </p:spPr>
        <p:txBody>
          <a:bodyPr>
            <a:normAutofit fontScale="92500"/>
          </a:bodyPr>
          <a:lstStyle/>
          <a:p>
            <a:r>
              <a:rPr lang="en-US" dirty="0"/>
              <a:t> </a:t>
            </a:r>
            <a:r>
              <a:rPr lang="en-US" dirty="0" smtClean="0"/>
              <a:t>Always changing</a:t>
            </a:r>
            <a:r>
              <a:rPr lang="en-US" dirty="0"/>
              <a:t>! </a:t>
            </a:r>
            <a:endParaRPr lang="en-US" dirty="0" smtClean="0"/>
          </a:p>
          <a:p>
            <a:r>
              <a:rPr lang="en-US" dirty="0" smtClean="0"/>
              <a:t>Fluctuating along the health continuum</a:t>
            </a:r>
          </a:p>
          <a:p>
            <a:r>
              <a:rPr lang="en-US" dirty="0" smtClean="0"/>
              <a:t>Health is dynamic as our body and genetic predispositions interact with the psychological, social, cultural, spiritual, and physical environment</a:t>
            </a:r>
            <a:endParaRPr lang="en-US" dirty="0"/>
          </a:p>
        </p:txBody>
      </p:sp>
      <p:sp>
        <p:nvSpPr>
          <p:cNvPr id="5" name="TextBox 4"/>
          <p:cNvSpPr txBox="1"/>
          <p:nvPr/>
        </p:nvSpPr>
        <p:spPr>
          <a:xfrm>
            <a:off x="1252422" y="2064015"/>
            <a:ext cx="184666" cy="369332"/>
          </a:xfrm>
          <a:prstGeom prst="rect">
            <a:avLst/>
          </a:prstGeom>
          <a:noFill/>
        </p:spPr>
        <p:txBody>
          <a:bodyPr wrap="none" rtlCol="0">
            <a:spAutoFit/>
          </a:bodyPr>
          <a:lstStyle/>
          <a:p>
            <a:endParaRPr lang="en-US" dirty="0"/>
          </a:p>
        </p:txBody>
      </p:sp>
      <p:sp>
        <p:nvSpPr>
          <p:cNvPr id="6" name="TextBox 5"/>
          <p:cNvSpPr txBox="1"/>
          <p:nvPr/>
        </p:nvSpPr>
        <p:spPr>
          <a:xfrm>
            <a:off x="2769439" y="2399197"/>
            <a:ext cx="184666" cy="369332"/>
          </a:xfrm>
          <a:prstGeom prst="rect">
            <a:avLst/>
          </a:prstGeom>
          <a:noFill/>
        </p:spPr>
        <p:txBody>
          <a:bodyPr wrap="none" rtlCol="0">
            <a:spAutoFit/>
          </a:bodyPr>
          <a:lstStyle/>
          <a:p>
            <a:endParaRPr lang="en-US" dirty="0"/>
          </a:p>
        </p:txBody>
      </p:sp>
      <p:pic>
        <p:nvPicPr>
          <p:cNvPr id="12" name="Shape 232"/>
          <p:cNvPicPr preferRelativeResize="0"/>
          <p:nvPr/>
        </p:nvPicPr>
        <p:blipFill>
          <a:blip r:embed="rId2"/>
          <a:stretch>
            <a:fillRect/>
          </a:stretch>
        </p:blipFill>
        <p:spPr>
          <a:xfrm>
            <a:off x="4021322" y="1628238"/>
            <a:ext cx="4269355" cy="2104172"/>
          </a:xfrm>
          <a:prstGeom prst="rect">
            <a:avLst/>
          </a:prstGeom>
          <a:noFill/>
          <a:ln>
            <a:noFill/>
          </a:ln>
        </p:spPr>
      </p:pic>
    </p:spTree>
    <p:extLst>
      <p:ext uri="{BB962C8B-B14F-4D97-AF65-F5344CB8AC3E}">
        <p14:creationId xmlns:p14="http://schemas.microsoft.com/office/powerpoint/2010/main" val="34934657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a:t>Concept # 5</a:t>
            </a:r>
            <a:r>
              <a:rPr lang="en-US" sz="3200" dirty="0" smtClean="0"/>
              <a:t>: Health is </a:t>
            </a:r>
            <a:r>
              <a:rPr lang="en-US" sz="3200" dirty="0" smtClean="0">
                <a:solidFill>
                  <a:srgbClr val="FF0000"/>
                </a:solidFill>
              </a:rPr>
              <a:t>Complex</a:t>
            </a:r>
            <a:endParaRPr lang="en-US" sz="3200" dirty="0">
              <a:solidFill>
                <a:srgbClr val="FF0000"/>
              </a:solidFill>
            </a:endParaRPr>
          </a:p>
        </p:txBody>
      </p:sp>
      <p:sp>
        <p:nvSpPr>
          <p:cNvPr id="7" name="Content Placeholder 2"/>
          <p:cNvSpPr>
            <a:spLocks noGrp="1"/>
          </p:cNvSpPr>
          <p:nvPr>
            <p:ph idx="1"/>
          </p:nvPr>
        </p:nvSpPr>
        <p:spPr>
          <a:xfrm>
            <a:off x="549275" y="1728832"/>
            <a:ext cx="7741402" cy="4377675"/>
          </a:xfrm>
        </p:spPr>
        <p:txBody>
          <a:bodyPr>
            <a:normAutofit/>
          </a:bodyPr>
          <a:lstStyle/>
          <a:p>
            <a:r>
              <a:rPr lang="en-US" dirty="0"/>
              <a:t> </a:t>
            </a:r>
            <a:r>
              <a:rPr lang="en-US" dirty="0" smtClean="0"/>
              <a:t>No simple explanation!</a:t>
            </a:r>
          </a:p>
          <a:p>
            <a:r>
              <a:rPr lang="en-US" dirty="0" smtClean="0"/>
              <a:t>One proof that health is complex is...</a:t>
            </a:r>
          </a:p>
          <a:p>
            <a:pPr marL="0" indent="0">
              <a:buNone/>
            </a:pPr>
            <a:r>
              <a:rPr lang="en-US" b="1" dirty="0" smtClean="0">
                <a:solidFill>
                  <a:srgbClr val="FF0000"/>
                </a:solidFill>
              </a:rPr>
              <a:t>   </a:t>
            </a:r>
          </a:p>
          <a:p>
            <a:pPr marL="0" indent="0">
              <a:buNone/>
            </a:pPr>
            <a:endParaRPr lang="en-US" b="1" dirty="0">
              <a:solidFill>
                <a:srgbClr val="FF0000"/>
              </a:solidFill>
            </a:endParaRPr>
          </a:p>
          <a:p>
            <a:pPr marL="0" indent="0">
              <a:buNone/>
            </a:pPr>
            <a:endParaRPr lang="en-US" b="1" dirty="0" smtClean="0">
              <a:solidFill>
                <a:srgbClr val="FF0000"/>
              </a:solidFill>
            </a:endParaRPr>
          </a:p>
          <a:p>
            <a:pPr marL="0" indent="0" algn="ctr">
              <a:buNone/>
            </a:pPr>
            <a:r>
              <a:rPr lang="en-US" b="1" dirty="0" smtClean="0">
                <a:solidFill>
                  <a:srgbClr val="FF0000"/>
                </a:solidFill>
              </a:rPr>
              <a:t>Health Knowledge</a:t>
            </a:r>
            <a:r>
              <a:rPr lang="en-US" dirty="0" smtClean="0"/>
              <a:t>	</a:t>
            </a:r>
            <a:r>
              <a:rPr lang="en-US" dirty="0"/>
              <a:t> </a:t>
            </a:r>
            <a:r>
              <a:rPr lang="en-US" dirty="0" smtClean="0"/>
              <a:t>	 </a:t>
            </a:r>
            <a:r>
              <a:rPr lang="en-US" b="1" dirty="0" smtClean="0">
                <a:solidFill>
                  <a:srgbClr val="FF0000"/>
                </a:solidFill>
              </a:rPr>
              <a:t>Health Behaviors</a:t>
            </a:r>
          </a:p>
          <a:p>
            <a:pPr marL="0" indent="0" algn="ctr">
              <a:buNone/>
            </a:pPr>
            <a:r>
              <a:rPr lang="en-US" sz="1400" dirty="0" smtClean="0"/>
              <a:t>Why </a:t>
            </a:r>
            <a:r>
              <a:rPr lang="en-US" sz="1400" dirty="0"/>
              <a:t>do we do things we know we shouldn't or don't do the things we know we </a:t>
            </a:r>
            <a:r>
              <a:rPr lang="en-US" sz="1400" dirty="0" smtClean="0"/>
              <a:t>should!</a:t>
            </a:r>
            <a:endParaRPr lang="en-US" sz="1400" dirty="0"/>
          </a:p>
          <a:p>
            <a:pPr marL="0" indent="0" algn="ctr">
              <a:buNone/>
            </a:pPr>
            <a:endParaRPr lang="en-US" b="1" dirty="0" smtClean="0">
              <a:solidFill>
                <a:srgbClr val="FF0000"/>
              </a:solidFill>
            </a:endParaRPr>
          </a:p>
        </p:txBody>
      </p:sp>
      <p:sp>
        <p:nvSpPr>
          <p:cNvPr id="5" name="TextBox 4"/>
          <p:cNvSpPr txBox="1"/>
          <p:nvPr/>
        </p:nvSpPr>
        <p:spPr>
          <a:xfrm>
            <a:off x="1252422" y="2064015"/>
            <a:ext cx="184666" cy="369332"/>
          </a:xfrm>
          <a:prstGeom prst="rect">
            <a:avLst/>
          </a:prstGeom>
          <a:noFill/>
        </p:spPr>
        <p:txBody>
          <a:bodyPr wrap="none" rtlCol="0">
            <a:spAutoFit/>
          </a:bodyPr>
          <a:lstStyle/>
          <a:p>
            <a:endParaRPr lang="en-US" dirty="0"/>
          </a:p>
        </p:txBody>
      </p:sp>
      <p:sp>
        <p:nvSpPr>
          <p:cNvPr id="6" name="TextBox 5"/>
          <p:cNvSpPr txBox="1"/>
          <p:nvPr/>
        </p:nvSpPr>
        <p:spPr>
          <a:xfrm>
            <a:off x="2769439" y="2399197"/>
            <a:ext cx="184666" cy="369332"/>
          </a:xfrm>
          <a:prstGeom prst="rect">
            <a:avLst/>
          </a:prstGeom>
          <a:noFill/>
        </p:spPr>
        <p:txBody>
          <a:bodyPr wrap="none" rtlCol="0">
            <a:spAutoFit/>
          </a:bodyPr>
          <a:lstStyle/>
          <a:p>
            <a:endParaRPr lang="en-US" dirty="0"/>
          </a:p>
        </p:txBody>
      </p:sp>
      <p:pic>
        <p:nvPicPr>
          <p:cNvPr id="8" name="Shape 243"/>
          <p:cNvPicPr preferRelativeResize="0"/>
          <p:nvPr/>
        </p:nvPicPr>
        <p:blipFill>
          <a:blip r:embed="rId2">
            <a:alphaModFix/>
          </a:blip>
          <a:stretch>
            <a:fillRect/>
          </a:stretch>
        </p:blipFill>
        <p:spPr>
          <a:xfrm>
            <a:off x="4040836" y="4749238"/>
            <a:ext cx="742222" cy="695282"/>
          </a:xfrm>
          <a:prstGeom prst="rect">
            <a:avLst/>
          </a:prstGeom>
          <a:noFill/>
          <a:ln>
            <a:noFill/>
          </a:ln>
        </p:spPr>
      </p:pic>
      <p:pic>
        <p:nvPicPr>
          <p:cNvPr id="9" name="Shape 241"/>
          <p:cNvPicPr preferRelativeResize="0"/>
          <p:nvPr/>
        </p:nvPicPr>
        <p:blipFill>
          <a:blip r:embed="rId3">
            <a:alphaModFix/>
          </a:blip>
          <a:stretch>
            <a:fillRect/>
          </a:stretch>
        </p:blipFill>
        <p:spPr>
          <a:xfrm>
            <a:off x="6630596" y="2327619"/>
            <a:ext cx="1660081" cy="2319412"/>
          </a:xfrm>
          <a:prstGeom prst="rect">
            <a:avLst/>
          </a:prstGeom>
          <a:noFill/>
          <a:ln>
            <a:noFill/>
          </a:ln>
        </p:spPr>
      </p:pic>
      <p:pic>
        <p:nvPicPr>
          <p:cNvPr id="10" name="Shape 239"/>
          <p:cNvPicPr preferRelativeResize="0"/>
          <p:nvPr/>
        </p:nvPicPr>
        <p:blipFill>
          <a:blip r:embed="rId4">
            <a:alphaModFix/>
          </a:blip>
          <a:stretch>
            <a:fillRect/>
          </a:stretch>
        </p:blipFill>
        <p:spPr>
          <a:xfrm>
            <a:off x="385159" y="3107293"/>
            <a:ext cx="2103858" cy="1539738"/>
          </a:xfrm>
          <a:prstGeom prst="rect">
            <a:avLst/>
          </a:prstGeom>
          <a:noFill/>
          <a:ln>
            <a:noFill/>
          </a:ln>
        </p:spPr>
      </p:pic>
      <p:pic>
        <p:nvPicPr>
          <p:cNvPr id="13" name="Picture 12"/>
          <p:cNvPicPr>
            <a:picLocks noChangeAspect="1"/>
          </p:cNvPicPr>
          <p:nvPr/>
        </p:nvPicPr>
        <p:blipFill rotWithShape="1">
          <a:blip r:embed="rId5"/>
          <a:srcRect t="20209" b="24965"/>
          <a:stretch/>
        </p:blipFill>
        <p:spPr>
          <a:xfrm>
            <a:off x="3320034" y="3309943"/>
            <a:ext cx="2228305" cy="1221679"/>
          </a:xfrm>
          <a:prstGeom prst="rect">
            <a:avLst/>
          </a:prstGeom>
        </p:spPr>
      </p:pic>
    </p:spTree>
    <p:extLst>
      <p:ext uri="{BB962C8B-B14F-4D97-AF65-F5344CB8AC3E}">
        <p14:creationId xmlns:p14="http://schemas.microsoft.com/office/powerpoint/2010/main" val="376371541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t>Health VS. Wellness</a:t>
            </a:r>
            <a:endParaRPr lang="en-US" sz="3200"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a:t>Health can be influenced by factors that are out of your control (genes, age, and family history).  </a:t>
            </a:r>
            <a:endParaRPr lang="en-US" dirty="0" smtClean="0"/>
          </a:p>
          <a:p>
            <a:pPr lvl="1"/>
            <a:r>
              <a:rPr lang="en-US" dirty="0"/>
              <a:t>Example: A 60 year old man with a strong family history of prostate cancer place him at high risk for prostate </a:t>
            </a:r>
            <a:r>
              <a:rPr lang="en-US" dirty="0" smtClean="0"/>
              <a:t>cancer</a:t>
            </a:r>
          </a:p>
          <a:p>
            <a:r>
              <a:rPr lang="en-US" dirty="0"/>
              <a:t>Wellness is largely determined by decisions you make about how you live</a:t>
            </a:r>
            <a:r>
              <a:rPr lang="en-US" dirty="0" smtClean="0"/>
              <a:t>. </a:t>
            </a:r>
            <a:r>
              <a:rPr lang="en-US" dirty="0"/>
              <a:t>That same individual can reduce his risk of cancer by eating sensibly, exercising, and having regular screening </a:t>
            </a:r>
            <a:r>
              <a:rPr lang="en-US" dirty="0" smtClean="0"/>
              <a:t>tests</a:t>
            </a:r>
          </a:p>
          <a:p>
            <a:r>
              <a:rPr lang="en-US" dirty="0" smtClean="0"/>
              <a:t>Can </a:t>
            </a:r>
            <a:r>
              <a:rPr lang="en-US" dirty="0"/>
              <a:t>someone who is "unhealthy" still achieve wellness? </a:t>
            </a:r>
          </a:p>
          <a:p>
            <a:endParaRPr lang="en-US" dirty="0"/>
          </a:p>
        </p:txBody>
      </p:sp>
    </p:spTree>
    <p:extLst>
      <p:ext uri="{BB962C8B-B14F-4D97-AF65-F5344CB8AC3E}">
        <p14:creationId xmlns:p14="http://schemas.microsoft.com/office/powerpoint/2010/main" val="3236507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a:t>The decisions you make every day effect your health and wellness.</a:t>
            </a:r>
            <a:endParaRPr lang="en-US" sz="3200" dirty="0">
              <a:solidFill>
                <a:srgbClr val="FF0000"/>
              </a:solidFill>
            </a:endParaRPr>
          </a:p>
        </p:txBody>
      </p:sp>
      <p:sp>
        <p:nvSpPr>
          <p:cNvPr id="7" name="Content Placeholder 2"/>
          <p:cNvSpPr>
            <a:spLocks noGrp="1"/>
          </p:cNvSpPr>
          <p:nvPr>
            <p:ph idx="1"/>
          </p:nvPr>
        </p:nvSpPr>
        <p:spPr>
          <a:xfrm>
            <a:off x="549275" y="1574896"/>
            <a:ext cx="7397750" cy="4377675"/>
          </a:xfrm>
        </p:spPr>
        <p:txBody>
          <a:bodyPr>
            <a:normAutofit lnSpcReduction="10000"/>
          </a:bodyPr>
          <a:lstStyle/>
          <a:p>
            <a:r>
              <a:rPr lang="en-US" b="1" u="sng" dirty="0" smtClean="0">
                <a:solidFill>
                  <a:schemeClr val="accent3"/>
                </a:solidFill>
              </a:rPr>
              <a:t>Lifestyle Factors</a:t>
            </a:r>
            <a:r>
              <a:rPr lang="en-US" dirty="0" smtClean="0"/>
              <a:t>: </a:t>
            </a:r>
            <a:r>
              <a:rPr lang="en-US" dirty="0"/>
              <a:t>The personal habits or behavior related to how a person </a:t>
            </a:r>
            <a:r>
              <a:rPr lang="en-US" dirty="0" smtClean="0"/>
              <a:t>lives.</a:t>
            </a:r>
          </a:p>
          <a:p>
            <a:r>
              <a:rPr lang="en-US" dirty="0" smtClean="0"/>
              <a:t>Positive </a:t>
            </a:r>
            <a:r>
              <a:rPr lang="en-US" dirty="0"/>
              <a:t>lifestyle factors include:</a:t>
            </a:r>
          </a:p>
          <a:p>
            <a:pPr lvl="1"/>
            <a:r>
              <a:rPr lang="en-US" dirty="0"/>
              <a:t>Getting </a:t>
            </a:r>
            <a:r>
              <a:rPr lang="en-US" dirty="0" smtClean="0"/>
              <a:t>8 –10 </a:t>
            </a:r>
            <a:r>
              <a:rPr lang="en-US" dirty="0"/>
              <a:t>hours of sleep each night</a:t>
            </a:r>
          </a:p>
          <a:p>
            <a:pPr lvl="1"/>
            <a:r>
              <a:rPr lang="en-US" dirty="0"/>
              <a:t>Starting each day with a healthy breakfast</a:t>
            </a:r>
          </a:p>
          <a:p>
            <a:pPr lvl="1"/>
            <a:r>
              <a:rPr lang="en-US" dirty="0"/>
              <a:t>Maintaining a healthy weight</a:t>
            </a:r>
          </a:p>
          <a:p>
            <a:pPr lvl="1"/>
            <a:r>
              <a:rPr lang="en-US" dirty="0"/>
              <a:t>Avoiding tobacco, alcohol, and other harmful drugs</a:t>
            </a:r>
          </a:p>
          <a:p>
            <a:pPr lvl="1"/>
            <a:r>
              <a:rPr lang="en-US" dirty="0"/>
              <a:t>Abstaining from risky sexual behaviors</a:t>
            </a:r>
          </a:p>
          <a:p>
            <a:pPr lvl="1"/>
            <a:r>
              <a:rPr lang="en-US" dirty="0"/>
              <a:t>Managing stress</a:t>
            </a:r>
          </a:p>
          <a:p>
            <a:pPr lvl="1"/>
            <a:r>
              <a:rPr lang="en-US" dirty="0"/>
              <a:t>Practicing safe behaviors in all other areas</a:t>
            </a:r>
          </a:p>
          <a:p>
            <a:endParaRPr lang="en-US" dirty="0"/>
          </a:p>
          <a:p>
            <a:pPr marL="0" indent="0" algn="ctr">
              <a:buNone/>
            </a:pPr>
            <a:endParaRPr lang="en-US" b="1" dirty="0" smtClean="0">
              <a:solidFill>
                <a:srgbClr val="FF0000"/>
              </a:solidFill>
            </a:endParaRPr>
          </a:p>
        </p:txBody>
      </p:sp>
      <p:sp>
        <p:nvSpPr>
          <p:cNvPr id="5" name="TextBox 4"/>
          <p:cNvSpPr txBox="1"/>
          <p:nvPr/>
        </p:nvSpPr>
        <p:spPr>
          <a:xfrm>
            <a:off x="1252422" y="2064015"/>
            <a:ext cx="184666" cy="369332"/>
          </a:xfrm>
          <a:prstGeom prst="rect">
            <a:avLst/>
          </a:prstGeom>
          <a:noFill/>
        </p:spPr>
        <p:txBody>
          <a:bodyPr wrap="none" rtlCol="0">
            <a:spAutoFit/>
          </a:bodyPr>
          <a:lstStyle/>
          <a:p>
            <a:endParaRPr lang="en-US" dirty="0"/>
          </a:p>
        </p:txBody>
      </p:sp>
      <p:sp>
        <p:nvSpPr>
          <p:cNvPr id="6" name="TextBox 5"/>
          <p:cNvSpPr txBox="1"/>
          <p:nvPr/>
        </p:nvSpPr>
        <p:spPr>
          <a:xfrm>
            <a:off x="2769439" y="2399197"/>
            <a:ext cx="184666" cy="369332"/>
          </a:xfrm>
          <a:prstGeom prst="rect">
            <a:avLst/>
          </a:prstGeom>
          <a:noFill/>
        </p:spPr>
        <p:txBody>
          <a:bodyPr wrap="none" rtlCol="0">
            <a:spAutoFit/>
          </a:bodyPr>
          <a:lstStyle/>
          <a:p>
            <a:endParaRPr lang="en-US" dirty="0"/>
          </a:p>
        </p:txBody>
      </p:sp>
      <p:pic>
        <p:nvPicPr>
          <p:cNvPr id="11" name="Picture 4" descr="C:\Users\john.pagani\AppData\Local\Microsoft\Windows\Temporary Internet Files\Content.IE5\3SBIS97L\MC900358879[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7000" y="1769991"/>
            <a:ext cx="1177925"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C:\Users\john.pagani\AppData\Local\Microsoft\Windows\Temporary Internet Files\Content.IE5\7297F2ZC\MP90040281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7025" y="2768529"/>
            <a:ext cx="1038225"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C:\Users\john.pagani\AppData\Local\Microsoft\Windows\Temporary Internet Files\Content.IE5\CRCT6R41\MC900290958[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6962" y="3886920"/>
            <a:ext cx="1000125"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descr="C:\Users\john.pagani\AppData\Local\Microsoft\Windows\Temporary Internet Files\Content.IE5\7297F2ZC\MC900440546[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549" y="4938109"/>
            <a:ext cx="10509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6857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Importance of Health </a:t>
            </a:r>
            <a:r>
              <a:rPr lang="en-US" sz="3800" dirty="0" smtClean="0"/>
              <a:t>Science Education</a:t>
            </a:r>
            <a:endParaRPr lang="en-US" sz="3800" dirty="0"/>
          </a:p>
        </p:txBody>
      </p:sp>
      <p:sp>
        <p:nvSpPr>
          <p:cNvPr id="3" name="Content Placeholder 2"/>
          <p:cNvSpPr>
            <a:spLocks noGrp="1"/>
          </p:cNvSpPr>
          <p:nvPr>
            <p:ph idx="1"/>
          </p:nvPr>
        </p:nvSpPr>
        <p:spPr>
          <a:xfrm>
            <a:off x="549275" y="1744565"/>
            <a:ext cx="8042276" cy="4022896"/>
          </a:xfrm>
        </p:spPr>
        <p:txBody>
          <a:bodyPr>
            <a:normAutofit/>
          </a:bodyPr>
          <a:lstStyle/>
          <a:p>
            <a:r>
              <a:rPr lang="en-US" dirty="0"/>
              <a:t>P</a:t>
            </a:r>
            <a:r>
              <a:rPr lang="en-US" dirty="0" smtClean="0"/>
              <a:t>roviding </a:t>
            </a:r>
            <a:r>
              <a:rPr lang="en-US" dirty="0"/>
              <a:t>accurate health information and teaching health skills to help people make healthy decisions.</a:t>
            </a:r>
          </a:p>
        </p:txBody>
      </p:sp>
      <p:pic>
        <p:nvPicPr>
          <p:cNvPr id="5" name="Picture 4"/>
          <p:cNvPicPr>
            <a:picLocks noChangeAspect="1"/>
          </p:cNvPicPr>
          <p:nvPr/>
        </p:nvPicPr>
        <p:blipFill>
          <a:blip r:embed="rId2"/>
          <a:stretch>
            <a:fillRect/>
          </a:stretch>
        </p:blipFill>
        <p:spPr>
          <a:xfrm>
            <a:off x="2832229" y="2962675"/>
            <a:ext cx="3492500" cy="1651000"/>
          </a:xfrm>
          <a:prstGeom prst="rect">
            <a:avLst/>
          </a:prstGeom>
        </p:spPr>
      </p:pic>
    </p:spTree>
    <p:extLst>
      <p:ext uri="{BB962C8B-B14F-4D97-AF65-F5344CB8AC3E}">
        <p14:creationId xmlns:p14="http://schemas.microsoft.com/office/powerpoint/2010/main" val="1295981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National Health Goals:</a:t>
            </a:r>
            <a:br>
              <a:rPr lang="en-US" sz="3800" dirty="0" smtClean="0"/>
            </a:br>
            <a:r>
              <a:rPr lang="en-US" sz="3800" dirty="0" smtClean="0"/>
              <a:t>Health People 2020</a:t>
            </a:r>
            <a:endParaRPr lang="en-US" sz="3800" dirty="0"/>
          </a:p>
        </p:txBody>
      </p:sp>
      <p:sp>
        <p:nvSpPr>
          <p:cNvPr id="3" name="Content Placeholder 2"/>
          <p:cNvSpPr>
            <a:spLocks noGrp="1"/>
          </p:cNvSpPr>
          <p:nvPr>
            <p:ph idx="1"/>
          </p:nvPr>
        </p:nvSpPr>
        <p:spPr>
          <a:xfrm>
            <a:off x="549275" y="1479756"/>
            <a:ext cx="8042276" cy="4287705"/>
          </a:xfrm>
        </p:spPr>
        <p:txBody>
          <a:bodyPr>
            <a:normAutofit fontScale="92500" lnSpcReduction="10000"/>
          </a:bodyPr>
          <a:lstStyle/>
          <a:p>
            <a:pPr marL="0" indent="0">
              <a:buNone/>
            </a:pPr>
            <a:r>
              <a:rPr lang="en-US" dirty="0" smtClean="0"/>
              <a:t>4 </a:t>
            </a:r>
            <a:r>
              <a:rPr lang="en-US" dirty="0"/>
              <a:t>b</a:t>
            </a:r>
            <a:r>
              <a:rPr lang="en-US" dirty="0" smtClean="0"/>
              <a:t>road goals:</a:t>
            </a:r>
          </a:p>
          <a:p>
            <a:r>
              <a:rPr lang="en-US" dirty="0" smtClean="0"/>
              <a:t>Increase the quality and years of healthy life</a:t>
            </a:r>
          </a:p>
          <a:p>
            <a:r>
              <a:rPr lang="en-US" dirty="0" smtClean="0"/>
              <a:t>Eliminate differences in health based on race, ethnic group, or income</a:t>
            </a:r>
          </a:p>
          <a:p>
            <a:r>
              <a:rPr lang="en-US" dirty="0" smtClean="0"/>
              <a:t>Create social and physical environments that promote good health</a:t>
            </a:r>
          </a:p>
          <a:p>
            <a:r>
              <a:rPr lang="en-US" dirty="0" smtClean="0"/>
              <a:t>Promote healthy behaviors, health development, and quality of life across all life stages</a:t>
            </a:r>
          </a:p>
          <a:p>
            <a:pPr marL="0" lvl="2" indent="0">
              <a:spcBef>
                <a:spcPts val="2000"/>
              </a:spcBef>
              <a:buNone/>
            </a:pPr>
            <a:r>
              <a:rPr lang="en-US" dirty="0" smtClean="0">
                <a:latin typeface="Arial" charset="0"/>
                <a:cs typeface="Arial" charset="0"/>
              </a:rPr>
              <a:t>Web </a:t>
            </a:r>
            <a:r>
              <a:rPr lang="en-US" dirty="0">
                <a:latin typeface="Arial" charset="0"/>
                <a:cs typeface="Arial" charset="0"/>
              </a:rPr>
              <a:t>site: </a:t>
            </a:r>
            <a:r>
              <a:rPr lang="en-US" dirty="0">
                <a:latin typeface="Arial" charset="0"/>
                <a:cs typeface="Arial" charset="0"/>
                <a:hlinkClick r:id="rId2"/>
              </a:rPr>
              <a:t>http://www.cdc.gov/nchs/healthy_people/hp2020.</a:t>
            </a:r>
            <a:r>
              <a:rPr lang="en-US" dirty="0" smtClean="0">
                <a:latin typeface="Arial" charset="0"/>
                <a:cs typeface="Arial" charset="0"/>
                <a:hlinkClick r:id="rId2"/>
              </a:rPr>
              <a:t>htm</a:t>
            </a:r>
            <a:endParaRPr lang="en-US" dirty="0">
              <a:latin typeface="Arial" charset="0"/>
              <a:cs typeface="Arial" charset="0"/>
            </a:endParaRPr>
          </a:p>
        </p:txBody>
      </p:sp>
    </p:spTree>
    <p:extLst>
      <p:ext uri="{BB962C8B-B14F-4D97-AF65-F5344CB8AC3E}">
        <p14:creationId xmlns:p14="http://schemas.microsoft.com/office/powerpoint/2010/main" val="2214689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Pair, Share Rules</a:t>
            </a:r>
          </a:p>
        </p:txBody>
      </p:sp>
      <p:sp>
        <p:nvSpPr>
          <p:cNvPr id="3" name="Content Placeholder 2"/>
          <p:cNvSpPr>
            <a:spLocks noGrp="1"/>
          </p:cNvSpPr>
          <p:nvPr>
            <p:ph idx="1"/>
          </p:nvPr>
        </p:nvSpPr>
        <p:spPr/>
        <p:txBody>
          <a:bodyPr>
            <a:normAutofit/>
          </a:bodyPr>
          <a:lstStyle/>
          <a:p>
            <a:r>
              <a:rPr lang="en-US" dirty="0"/>
              <a:t>What do you think you know about the following:</a:t>
            </a:r>
          </a:p>
          <a:p>
            <a:pPr marL="0" indent="0">
              <a:buNone/>
            </a:pPr>
            <a:r>
              <a:rPr lang="en-US" dirty="0" smtClean="0"/>
              <a:t>In </a:t>
            </a:r>
            <a:r>
              <a:rPr lang="en-US" dirty="0"/>
              <a:t>1900 the average life expectancy was 47 years old. Today it is about 78 years old. What has caused the steady increase in life expectancy from the beginning of the 19th century to today? </a:t>
            </a:r>
          </a:p>
          <a:p>
            <a:r>
              <a:rPr lang="en-US" dirty="0"/>
              <a:t>What do you think caused this jump in lifespan?</a:t>
            </a:r>
            <a:endParaRPr lang="en-US" dirty="0"/>
          </a:p>
        </p:txBody>
      </p:sp>
    </p:spTree>
    <p:extLst>
      <p:ext uri="{BB962C8B-B14F-4D97-AF65-F5344CB8AC3E}">
        <p14:creationId xmlns:p14="http://schemas.microsoft.com/office/powerpoint/2010/main" val="3812453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7 short boxes"/>
          <p:cNvPicPr>
            <a:picLocks noChangeAspect="1" noChangeArrowheads="1"/>
          </p:cNvPicPr>
          <p:nvPr/>
        </p:nvPicPr>
        <p:blipFill>
          <a:blip r:embed="rId2"/>
          <a:srcRect/>
          <a:stretch>
            <a:fillRect/>
          </a:stretch>
        </p:blipFill>
        <p:spPr bwMode="auto">
          <a:xfrm>
            <a:off x="1327150" y="1608138"/>
            <a:ext cx="3597275" cy="4645025"/>
          </a:xfrm>
          <a:prstGeom prst="rect">
            <a:avLst/>
          </a:prstGeom>
          <a:noFill/>
          <a:ln w="9525">
            <a:noFill/>
            <a:miter lim="800000"/>
            <a:headEnd/>
            <a:tailEnd/>
          </a:ln>
        </p:spPr>
      </p:pic>
      <p:sp>
        <p:nvSpPr>
          <p:cNvPr id="6" name="Rectangle 5"/>
          <p:cNvSpPr>
            <a:spLocks noChangeArrowheads="1"/>
          </p:cNvSpPr>
          <p:nvPr/>
        </p:nvSpPr>
        <p:spPr bwMode="auto">
          <a:xfrm>
            <a:off x="1627188" y="1774825"/>
            <a:ext cx="3079750" cy="465138"/>
          </a:xfrm>
          <a:prstGeom prst="rect">
            <a:avLst/>
          </a:prstGeom>
          <a:noFill/>
          <a:ln w="9525">
            <a:noFill/>
            <a:miter lim="800000"/>
            <a:headEnd/>
            <a:tailEnd/>
          </a:ln>
        </p:spPr>
        <p:txBody>
          <a:bodyPr>
            <a:prstTxWarp prst="textNoShape">
              <a:avLst/>
            </a:prstTxWarp>
          </a:bodyPr>
          <a:lstStyle/>
          <a:p>
            <a:pPr algn="ctr">
              <a:lnSpc>
                <a:spcPct val="105000"/>
              </a:lnSpc>
              <a:spcBef>
                <a:spcPct val="30000"/>
              </a:spcBef>
            </a:pPr>
            <a:r>
              <a:rPr lang="en-US" sz="2000" b="1" dirty="0" smtClean="0">
                <a:solidFill>
                  <a:srgbClr val="1D5EAB"/>
                </a:solidFill>
                <a:latin typeface="Arial"/>
                <a:ea typeface="Times New Roman" charset="0"/>
                <a:cs typeface="Arial"/>
              </a:rPr>
              <a:t>Heredity</a:t>
            </a:r>
            <a:r>
              <a:rPr lang="en-US" sz="2000" b="1" dirty="0" smtClean="0">
                <a:solidFill>
                  <a:srgbClr val="1D5EAB"/>
                </a:solidFill>
                <a:latin typeface="Arial"/>
                <a:cs typeface="Arial"/>
              </a:rPr>
              <a:t> &amp; Gender</a:t>
            </a:r>
            <a:endParaRPr lang="en-US" sz="2000" b="1" dirty="0">
              <a:solidFill>
                <a:srgbClr val="1D5EAB"/>
              </a:solidFill>
              <a:latin typeface="Arial"/>
              <a:cs typeface="Arial"/>
            </a:endParaRPr>
          </a:p>
        </p:txBody>
      </p:sp>
      <p:sp>
        <p:nvSpPr>
          <p:cNvPr id="7" name="Rectangle 12"/>
          <p:cNvSpPr>
            <a:spLocks noChangeArrowheads="1"/>
          </p:cNvSpPr>
          <p:nvPr/>
        </p:nvSpPr>
        <p:spPr bwMode="auto">
          <a:xfrm>
            <a:off x="1627188" y="2390775"/>
            <a:ext cx="3079750" cy="465138"/>
          </a:xfrm>
          <a:prstGeom prst="rect">
            <a:avLst/>
          </a:prstGeom>
          <a:noFill/>
          <a:ln w="9525">
            <a:noFill/>
            <a:miter lim="800000"/>
            <a:headEnd/>
            <a:tailEnd/>
          </a:ln>
        </p:spPr>
        <p:txBody>
          <a:bodyPr>
            <a:prstTxWarp prst="textNoShape">
              <a:avLst/>
            </a:prstTxWarp>
          </a:bodyPr>
          <a:lstStyle/>
          <a:p>
            <a:pPr algn="ctr">
              <a:lnSpc>
                <a:spcPct val="105000"/>
              </a:lnSpc>
              <a:spcBef>
                <a:spcPct val="30000"/>
              </a:spcBef>
            </a:pPr>
            <a:r>
              <a:rPr lang="en-US" sz="2000" b="1" dirty="0">
                <a:solidFill>
                  <a:srgbClr val="1D5EAB"/>
                </a:solidFill>
                <a:latin typeface="Arial"/>
                <a:ea typeface="Times New Roman" charset="0"/>
                <a:cs typeface="Arial"/>
              </a:rPr>
              <a:t>P</a:t>
            </a:r>
            <a:r>
              <a:rPr lang="en-US" sz="2000" b="1" dirty="0" smtClean="0">
                <a:solidFill>
                  <a:srgbClr val="1D5EAB"/>
                </a:solidFill>
                <a:latin typeface="Arial"/>
                <a:ea typeface="Times New Roman" charset="0"/>
                <a:cs typeface="Arial"/>
              </a:rPr>
              <a:t>hysical </a:t>
            </a:r>
            <a:r>
              <a:rPr lang="en-US" sz="2000" b="1" dirty="0">
                <a:solidFill>
                  <a:srgbClr val="1D5EAB"/>
                </a:solidFill>
                <a:latin typeface="Arial"/>
                <a:ea typeface="Times New Roman" charset="0"/>
                <a:cs typeface="Arial"/>
              </a:rPr>
              <a:t>E</a:t>
            </a:r>
            <a:r>
              <a:rPr lang="en-US" sz="2000" b="1" dirty="0" smtClean="0">
                <a:solidFill>
                  <a:srgbClr val="1D5EAB"/>
                </a:solidFill>
                <a:latin typeface="Arial"/>
                <a:ea typeface="Times New Roman" charset="0"/>
                <a:cs typeface="Arial"/>
              </a:rPr>
              <a:t>nvironment</a:t>
            </a:r>
            <a:r>
              <a:rPr lang="en-US" sz="2000" b="1" dirty="0" smtClean="0">
                <a:solidFill>
                  <a:srgbClr val="1D5EAB"/>
                </a:solidFill>
                <a:latin typeface="Arial"/>
                <a:cs typeface="Arial"/>
              </a:rPr>
              <a:t> </a:t>
            </a:r>
            <a:endParaRPr lang="en-US" sz="2000" b="1" dirty="0">
              <a:solidFill>
                <a:srgbClr val="1D5EAB"/>
              </a:solidFill>
              <a:latin typeface="Arial"/>
              <a:cs typeface="Arial"/>
            </a:endParaRPr>
          </a:p>
        </p:txBody>
      </p:sp>
      <p:sp>
        <p:nvSpPr>
          <p:cNvPr id="8" name="Rectangle 13"/>
          <p:cNvSpPr>
            <a:spLocks noChangeArrowheads="1"/>
          </p:cNvSpPr>
          <p:nvPr/>
        </p:nvSpPr>
        <p:spPr bwMode="auto">
          <a:xfrm>
            <a:off x="1627188" y="3032125"/>
            <a:ext cx="3079750" cy="465138"/>
          </a:xfrm>
          <a:prstGeom prst="rect">
            <a:avLst/>
          </a:prstGeom>
          <a:noFill/>
          <a:ln w="9525">
            <a:noFill/>
            <a:miter lim="800000"/>
            <a:headEnd/>
            <a:tailEnd/>
          </a:ln>
        </p:spPr>
        <p:txBody>
          <a:bodyPr>
            <a:prstTxWarp prst="textNoShape">
              <a:avLst/>
            </a:prstTxWarp>
          </a:bodyPr>
          <a:lstStyle/>
          <a:p>
            <a:pPr algn="ctr">
              <a:lnSpc>
                <a:spcPct val="105000"/>
              </a:lnSpc>
              <a:spcBef>
                <a:spcPct val="30000"/>
              </a:spcBef>
            </a:pPr>
            <a:r>
              <a:rPr lang="en-US" sz="2000" b="1" dirty="0">
                <a:solidFill>
                  <a:srgbClr val="1D5EAB"/>
                </a:solidFill>
                <a:latin typeface="Arial"/>
                <a:ea typeface="Times New Roman" charset="0"/>
                <a:cs typeface="Arial"/>
              </a:rPr>
              <a:t>S</a:t>
            </a:r>
            <a:r>
              <a:rPr lang="en-US" sz="2000" b="1" dirty="0" smtClean="0">
                <a:solidFill>
                  <a:srgbClr val="1D5EAB"/>
                </a:solidFill>
                <a:latin typeface="Arial"/>
                <a:ea typeface="Times New Roman" charset="0"/>
                <a:cs typeface="Arial"/>
              </a:rPr>
              <a:t>ocial </a:t>
            </a:r>
            <a:r>
              <a:rPr lang="en-US" sz="2000" b="1" dirty="0">
                <a:solidFill>
                  <a:srgbClr val="1D5EAB"/>
                </a:solidFill>
                <a:latin typeface="Arial"/>
                <a:ea typeface="Times New Roman" charset="0"/>
                <a:cs typeface="Arial"/>
              </a:rPr>
              <a:t>environment</a:t>
            </a:r>
            <a:r>
              <a:rPr lang="en-US" sz="2000" b="1" dirty="0">
                <a:solidFill>
                  <a:srgbClr val="1D5EAB"/>
                </a:solidFill>
                <a:latin typeface="Arial"/>
                <a:cs typeface="Arial"/>
              </a:rPr>
              <a:t> </a:t>
            </a:r>
          </a:p>
        </p:txBody>
      </p:sp>
      <p:sp>
        <p:nvSpPr>
          <p:cNvPr id="9" name="Rectangle 14"/>
          <p:cNvSpPr>
            <a:spLocks noChangeArrowheads="1"/>
          </p:cNvSpPr>
          <p:nvPr/>
        </p:nvSpPr>
        <p:spPr bwMode="auto">
          <a:xfrm>
            <a:off x="1627188" y="3673475"/>
            <a:ext cx="3079750" cy="465138"/>
          </a:xfrm>
          <a:prstGeom prst="rect">
            <a:avLst/>
          </a:prstGeom>
          <a:noFill/>
          <a:ln w="9525">
            <a:noFill/>
            <a:miter lim="800000"/>
            <a:headEnd/>
            <a:tailEnd/>
          </a:ln>
        </p:spPr>
        <p:txBody>
          <a:bodyPr>
            <a:prstTxWarp prst="textNoShape">
              <a:avLst/>
            </a:prstTxWarp>
          </a:bodyPr>
          <a:lstStyle/>
          <a:p>
            <a:pPr algn="ctr">
              <a:lnSpc>
                <a:spcPct val="105000"/>
              </a:lnSpc>
              <a:spcBef>
                <a:spcPct val="30000"/>
              </a:spcBef>
            </a:pPr>
            <a:r>
              <a:rPr lang="en-US" sz="2000" b="1" dirty="0">
                <a:solidFill>
                  <a:srgbClr val="1D5EAB"/>
                </a:solidFill>
                <a:latin typeface="Arial"/>
                <a:ea typeface="Times New Roman" charset="0"/>
                <a:cs typeface="Arial"/>
              </a:rPr>
              <a:t>C</a:t>
            </a:r>
            <a:r>
              <a:rPr lang="en-US" sz="2000" b="1" dirty="0" smtClean="0">
                <a:solidFill>
                  <a:srgbClr val="1D5EAB"/>
                </a:solidFill>
                <a:latin typeface="Arial"/>
                <a:ea typeface="Times New Roman" charset="0"/>
                <a:cs typeface="Arial"/>
              </a:rPr>
              <a:t>ulture</a:t>
            </a:r>
            <a:endParaRPr lang="en-US" sz="2000" b="1" dirty="0">
              <a:solidFill>
                <a:srgbClr val="1D5EAB"/>
              </a:solidFill>
              <a:latin typeface="Arial"/>
              <a:cs typeface="Arial"/>
            </a:endParaRPr>
          </a:p>
        </p:txBody>
      </p:sp>
      <p:sp>
        <p:nvSpPr>
          <p:cNvPr id="10" name="Rectangle 15"/>
          <p:cNvSpPr>
            <a:spLocks noChangeArrowheads="1"/>
          </p:cNvSpPr>
          <p:nvPr/>
        </p:nvSpPr>
        <p:spPr bwMode="auto">
          <a:xfrm>
            <a:off x="1627188" y="4314825"/>
            <a:ext cx="3079750" cy="465138"/>
          </a:xfrm>
          <a:prstGeom prst="rect">
            <a:avLst/>
          </a:prstGeom>
          <a:noFill/>
          <a:ln w="9525">
            <a:noFill/>
            <a:miter lim="800000"/>
            <a:headEnd/>
            <a:tailEnd/>
          </a:ln>
        </p:spPr>
        <p:txBody>
          <a:bodyPr>
            <a:prstTxWarp prst="textNoShape">
              <a:avLst/>
            </a:prstTxWarp>
          </a:bodyPr>
          <a:lstStyle/>
          <a:p>
            <a:pPr algn="ctr">
              <a:lnSpc>
                <a:spcPct val="105000"/>
              </a:lnSpc>
              <a:spcBef>
                <a:spcPct val="30000"/>
              </a:spcBef>
            </a:pPr>
            <a:r>
              <a:rPr lang="en-US" sz="2000" b="1" dirty="0">
                <a:solidFill>
                  <a:srgbClr val="1D5EAB"/>
                </a:solidFill>
                <a:latin typeface="Arial"/>
                <a:ea typeface="Times New Roman" charset="0"/>
                <a:cs typeface="Arial"/>
              </a:rPr>
              <a:t>Attitude &amp; </a:t>
            </a:r>
            <a:r>
              <a:rPr lang="en-US" sz="2000" b="1" dirty="0" smtClean="0">
                <a:solidFill>
                  <a:srgbClr val="1D5EAB"/>
                </a:solidFill>
                <a:latin typeface="Arial"/>
                <a:ea typeface="Times New Roman" charset="0"/>
                <a:cs typeface="Arial"/>
              </a:rPr>
              <a:t>Behavior</a:t>
            </a:r>
            <a:endParaRPr lang="en-US" sz="2000" b="1" dirty="0">
              <a:solidFill>
                <a:srgbClr val="1D5EAB"/>
              </a:solidFill>
              <a:latin typeface="Arial"/>
              <a:cs typeface="Arial"/>
            </a:endParaRPr>
          </a:p>
        </p:txBody>
      </p:sp>
      <p:sp>
        <p:nvSpPr>
          <p:cNvPr id="11" name="Rectangle 16"/>
          <p:cNvSpPr>
            <a:spLocks noChangeArrowheads="1"/>
          </p:cNvSpPr>
          <p:nvPr/>
        </p:nvSpPr>
        <p:spPr bwMode="auto">
          <a:xfrm>
            <a:off x="1627188" y="4948238"/>
            <a:ext cx="3079750" cy="465137"/>
          </a:xfrm>
          <a:prstGeom prst="rect">
            <a:avLst/>
          </a:prstGeom>
          <a:noFill/>
          <a:ln w="9525">
            <a:noFill/>
            <a:miter lim="800000"/>
            <a:headEnd/>
            <a:tailEnd/>
          </a:ln>
        </p:spPr>
        <p:txBody>
          <a:bodyPr>
            <a:prstTxWarp prst="textNoShape">
              <a:avLst/>
            </a:prstTxWarp>
          </a:bodyPr>
          <a:lstStyle/>
          <a:p>
            <a:pPr algn="ctr">
              <a:lnSpc>
                <a:spcPct val="105000"/>
              </a:lnSpc>
              <a:spcBef>
                <a:spcPct val="30000"/>
              </a:spcBef>
            </a:pPr>
            <a:endParaRPr lang="en-US" sz="2000" b="1" dirty="0">
              <a:solidFill>
                <a:srgbClr val="1D5EAB"/>
              </a:solidFill>
              <a:latin typeface="Arial"/>
              <a:cs typeface="Arial"/>
            </a:endParaRPr>
          </a:p>
        </p:txBody>
      </p:sp>
      <p:sp>
        <p:nvSpPr>
          <p:cNvPr id="12" name="Rectangle 17"/>
          <p:cNvSpPr>
            <a:spLocks noChangeArrowheads="1"/>
          </p:cNvSpPr>
          <p:nvPr/>
        </p:nvSpPr>
        <p:spPr bwMode="auto">
          <a:xfrm>
            <a:off x="1627188" y="5589588"/>
            <a:ext cx="3079750" cy="465137"/>
          </a:xfrm>
          <a:prstGeom prst="rect">
            <a:avLst/>
          </a:prstGeom>
          <a:noFill/>
          <a:ln w="9525">
            <a:noFill/>
            <a:miter lim="800000"/>
            <a:headEnd/>
            <a:tailEnd/>
          </a:ln>
        </p:spPr>
        <p:txBody>
          <a:bodyPr>
            <a:prstTxWarp prst="textNoShape">
              <a:avLst/>
            </a:prstTxWarp>
          </a:bodyPr>
          <a:lstStyle/>
          <a:p>
            <a:pPr algn="ctr">
              <a:lnSpc>
                <a:spcPct val="105000"/>
              </a:lnSpc>
              <a:spcBef>
                <a:spcPct val="30000"/>
              </a:spcBef>
            </a:pPr>
            <a:r>
              <a:rPr lang="en-US" sz="2000" b="1" dirty="0" smtClean="0">
                <a:solidFill>
                  <a:srgbClr val="1D5EAB"/>
                </a:solidFill>
                <a:latin typeface="Arial"/>
                <a:ea typeface="Times New Roman" charset="0"/>
                <a:cs typeface="Arial"/>
              </a:rPr>
              <a:t>Health Care</a:t>
            </a:r>
            <a:endParaRPr lang="en-US" sz="2000" b="1" dirty="0">
              <a:solidFill>
                <a:srgbClr val="1D5EAB"/>
              </a:solidFill>
              <a:latin typeface="Arial"/>
              <a:cs typeface="Arial"/>
            </a:endParaRPr>
          </a:p>
        </p:txBody>
      </p:sp>
      <p:pic>
        <p:nvPicPr>
          <p:cNvPr id="13" name="Picture 18" descr="basketball"/>
          <p:cNvPicPr>
            <a:picLocks noChangeAspect="1" noChangeArrowheads="1"/>
          </p:cNvPicPr>
          <p:nvPr/>
        </p:nvPicPr>
        <p:blipFill>
          <a:blip r:embed="rId3"/>
          <a:srcRect/>
          <a:stretch>
            <a:fillRect/>
          </a:stretch>
        </p:blipFill>
        <p:spPr bwMode="auto">
          <a:xfrm>
            <a:off x="5124450" y="1573213"/>
            <a:ext cx="3230563" cy="4721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2"/>
          <p:cNvSpPr>
            <a:spLocks noGrp="1"/>
          </p:cNvSpPr>
          <p:nvPr>
            <p:ph type="title"/>
          </p:nvPr>
        </p:nvSpPr>
        <p:spPr/>
        <p:txBody>
          <a:bodyPr/>
          <a:lstStyle/>
          <a:p>
            <a:r>
              <a:rPr lang="en-US" dirty="0" smtClean="0"/>
              <a:t>Influences on Health</a:t>
            </a:r>
            <a:endParaRPr lang="en-US" dirty="0"/>
          </a:p>
        </p:txBody>
      </p:sp>
      <p:sp>
        <p:nvSpPr>
          <p:cNvPr id="15" name="Rectangle 17"/>
          <p:cNvSpPr>
            <a:spLocks noChangeArrowheads="1"/>
          </p:cNvSpPr>
          <p:nvPr/>
        </p:nvSpPr>
        <p:spPr bwMode="auto">
          <a:xfrm>
            <a:off x="1779588" y="4948238"/>
            <a:ext cx="3079750" cy="465137"/>
          </a:xfrm>
          <a:prstGeom prst="rect">
            <a:avLst/>
          </a:prstGeom>
          <a:noFill/>
          <a:ln w="9525">
            <a:noFill/>
            <a:miter lim="800000"/>
            <a:headEnd/>
            <a:tailEnd/>
          </a:ln>
        </p:spPr>
        <p:txBody>
          <a:bodyPr>
            <a:prstTxWarp prst="textNoShape">
              <a:avLst/>
            </a:prstTxWarp>
          </a:bodyPr>
          <a:lstStyle/>
          <a:p>
            <a:pPr algn="ctr">
              <a:lnSpc>
                <a:spcPct val="105000"/>
              </a:lnSpc>
              <a:spcBef>
                <a:spcPct val="30000"/>
              </a:spcBef>
            </a:pPr>
            <a:r>
              <a:rPr lang="en-US" sz="2000" b="1" dirty="0" smtClean="0">
                <a:solidFill>
                  <a:srgbClr val="1D5EAB"/>
                </a:solidFill>
                <a:latin typeface="Arial"/>
                <a:ea typeface="Times New Roman" charset="0"/>
                <a:cs typeface="Arial"/>
              </a:rPr>
              <a:t>Media &amp; Technology</a:t>
            </a:r>
            <a:endParaRPr lang="en-US" sz="2000" b="1" dirty="0">
              <a:solidFill>
                <a:srgbClr val="1D5EAB"/>
              </a:solidFill>
              <a:latin typeface="Arial"/>
              <a:cs typeface="Arial"/>
            </a:endParaRPr>
          </a:p>
        </p:txBody>
      </p:sp>
    </p:spTree>
    <p:extLst>
      <p:ext uri="{BB962C8B-B14F-4D97-AF65-F5344CB8AC3E}">
        <p14:creationId xmlns:p14="http://schemas.microsoft.com/office/powerpoint/2010/main" val="38295590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22" presetClass="entr" presetSubtype="8" fill="hold" grpId="0" nodeType="after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500"/>
                            </p:stCondLst>
                            <p:childTnLst>
                              <p:par>
                                <p:cTn id="18" presetID="22" presetClass="entr" presetSubtype="8" fill="hold" grpId="0" nodeType="after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2500"/>
                            </p:stCondLst>
                            <p:childTnLst>
                              <p:par>
                                <p:cTn id="22" presetID="22" presetClass="entr" presetSubtype="8" fill="hold" grpId="0" nodeType="afterEffect">
                                  <p:stCondLst>
                                    <p:cond delay="5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500"/>
                            </p:stCondLst>
                            <p:childTnLst>
                              <p:par>
                                <p:cTn id="26" presetID="22" presetClass="entr" presetSubtype="8" fill="hold" grpId="0" nodeType="afterEffect" nodePh="1">
                                  <p:stCondLst>
                                    <p:cond delay="500"/>
                                  </p:stCondLst>
                                  <p:endCondLst>
                                    <p:cond evt="begin" delay="0">
                                      <p:tn val="26"/>
                                    </p:cond>
                                  </p:end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4500"/>
                            </p:stCondLst>
                            <p:childTnLst>
                              <p:par>
                                <p:cTn id="30" presetID="22" presetClass="entr" presetSubtype="8" fill="hold" grpId="0" nodeType="afterEffect">
                                  <p:stCondLst>
                                    <p:cond delay="50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par>
                          <p:cTn id="33" fill="hold">
                            <p:stCondLst>
                              <p:cond delay="5500"/>
                            </p:stCondLst>
                            <p:childTnLst>
                              <p:par>
                                <p:cTn id="34" presetID="22" presetClass="entr" presetSubtype="8" fill="hold" grpId="0" nodeType="afterEffect">
                                  <p:stCondLst>
                                    <p:cond delay="50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#1 – Heredity &amp; Gender</a:t>
            </a:r>
            <a:endParaRPr lang="en-US" dirty="0"/>
          </a:p>
        </p:txBody>
      </p:sp>
      <p:sp>
        <p:nvSpPr>
          <p:cNvPr id="7" name="Content Placeholder 6"/>
          <p:cNvSpPr>
            <a:spLocks noGrp="1"/>
          </p:cNvSpPr>
          <p:nvPr>
            <p:ph idx="1"/>
          </p:nvPr>
        </p:nvSpPr>
        <p:spPr/>
        <p:txBody>
          <a:bodyPr/>
          <a:lstStyle/>
          <a:p>
            <a:r>
              <a:rPr lang="en-US" u="sng" dirty="0" smtClean="0">
                <a:solidFill>
                  <a:srgbClr val="FF6600"/>
                </a:solidFill>
              </a:rPr>
              <a:t>Heredity</a:t>
            </a:r>
            <a:r>
              <a:rPr lang="en-US" dirty="0"/>
              <a:t> </a:t>
            </a:r>
            <a:r>
              <a:rPr lang="en-US" dirty="0" smtClean="0"/>
              <a:t>refers </a:t>
            </a:r>
            <a:r>
              <a:rPr lang="en-US" dirty="0"/>
              <a:t>to all the traits that were biologically passed on to you from your </a:t>
            </a:r>
            <a:r>
              <a:rPr lang="en-US" dirty="0" smtClean="0"/>
              <a:t>parents</a:t>
            </a:r>
            <a:endParaRPr lang="en-US" dirty="0"/>
          </a:p>
          <a:p>
            <a:r>
              <a:rPr lang="en-US" b="1" dirty="0" smtClean="0"/>
              <a:t>Examples</a:t>
            </a:r>
            <a:r>
              <a:rPr lang="en-US" b="1" dirty="0"/>
              <a:t>: </a:t>
            </a:r>
            <a:r>
              <a:rPr lang="en-US" dirty="0"/>
              <a:t>Skin color </a:t>
            </a:r>
            <a:r>
              <a:rPr lang="en-US" dirty="0" smtClean="0"/>
              <a:t>(higher risk of skin cancer), hair </a:t>
            </a:r>
            <a:r>
              <a:rPr lang="en-US" dirty="0"/>
              <a:t>color, eye color, body type, risks for heart disease, </a:t>
            </a:r>
            <a:r>
              <a:rPr lang="en-US" dirty="0" smtClean="0"/>
              <a:t>diabetes</a:t>
            </a:r>
            <a:r>
              <a:rPr lang="en-US" dirty="0"/>
              <a:t>, </a:t>
            </a:r>
            <a:r>
              <a:rPr lang="en-US" dirty="0" smtClean="0"/>
              <a:t>breast cancer, etc.</a:t>
            </a:r>
            <a:endParaRPr lang="en-US" dirty="0"/>
          </a:p>
        </p:txBody>
      </p:sp>
      <p:pic>
        <p:nvPicPr>
          <p:cNvPr id="4" name="Picture 3" descr="grandparents.jpg"/>
          <p:cNvPicPr>
            <a:picLocks noChangeAspect="1"/>
          </p:cNvPicPr>
          <p:nvPr/>
        </p:nvPicPr>
        <p:blipFill>
          <a:blip r:embed="rId2"/>
          <a:stretch>
            <a:fillRect/>
          </a:stretch>
        </p:blipFill>
        <p:spPr>
          <a:xfrm>
            <a:off x="549275" y="4075108"/>
            <a:ext cx="3289480" cy="21875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eye_color1.jpg"/>
          <p:cNvPicPr>
            <a:picLocks noChangeAspect="1"/>
          </p:cNvPicPr>
          <p:nvPr/>
        </p:nvPicPr>
        <p:blipFill>
          <a:blip r:embed="rId3"/>
          <a:stretch>
            <a:fillRect/>
          </a:stretch>
        </p:blipFill>
        <p:spPr>
          <a:xfrm>
            <a:off x="5451725" y="4075108"/>
            <a:ext cx="2977686" cy="22332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353975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Pair, Share Rules</a:t>
            </a:r>
          </a:p>
        </p:txBody>
      </p:sp>
      <p:sp>
        <p:nvSpPr>
          <p:cNvPr id="3" name="Content Placeholder 2"/>
          <p:cNvSpPr>
            <a:spLocks noGrp="1"/>
          </p:cNvSpPr>
          <p:nvPr>
            <p:ph idx="1"/>
          </p:nvPr>
        </p:nvSpPr>
        <p:spPr/>
        <p:txBody>
          <a:bodyPr>
            <a:normAutofit fontScale="92500" lnSpcReduction="10000"/>
          </a:bodyPr>
          <a:lstStyle/>
          <a:p>
            <a:pPr marL="457200" indent="-457200">
              <a:buFont typeface="+mj-lt"/>
              <a:buAutoNum type="arabicPeriod"/>
            </a:pPr>
            <a:r>
              <a:rPr lang="en-US" dirty="0" smtClean="0"/>
              <a:t>You  </a:t>
            </a:r>
            <a:r>
              <a:rPr lang="en-US" dirty="0"/>
              <a:t>must talk with ONLY the person you’ve been instructed to talk with.</a:t>
            </a:r>
          </a:p>
          <a:p>
            <a:pPr marL="457200" indent="-457200">
              <a:buFont typeface="+mj-lt"/>
              <a:buAutoNum type="arabicPeriod"/>
            </a:pPr>
            <a:r>
              <a:rPr lang="en-US" dirty="0" smtClean="0"/>
              <a:t>If </a:t>
            </a:r>
            <a:r>
              <a:rPr lang="en-US" dirty="0"/>
              <a:t>no one is at your table, you must quickly turn either to the closest   table in your row, or the table right behind you + make a group of 3.</a:t>
            </a:r>
          </a:p>
          <a:p>
            <a:pPr marL="457200" indent="-457200">
              <a:buFont typeface="+mj-lt"/>
              <a:buAutoNum type="arabicPeriod"/>
            </a:pPr>
            <a:r>
              <a:rPr lang="en-US" dirty="0" smtClean="0"/>
              <a:t>You </a:t>
            </a:r>
            <a:r>
              <a:rPr lang="en-US" dirty="0"/>
              <a:t>must discuss things related to the topic given (no outside discussions) AND try to answer all questions.</a:t>
            </a:r>
          </a:p>
          <a:p>
            <a:pPr marL="457200" indent="-457200">
              <a:buFont typeface="+mj-lt"/>
              <a:buAutoNum type="arabicPeriod"/>
            </a:pPr>
            <a:r>
              <a:rPr lang="en-US" dirty="0" smtClean="0"/>
              <a:t>RESPECT </a:t>
            </a:r>
            <a:r>
              <a:rPr lang="en-US" dirty="0"/>
              <a:t>your table partner’s thoughts and opinions (different than you doesn’t mean inferior to yours!!!)</a:t>
            </a:r>
          </a:p>
          <a:p>
            <a:pPr marL="457200" indent="-457200">
              <a:buFont typeface="+mj-lt"/>
              <a:buAutoNum type="arabicPeriod"/>
            </a:pPr>
            <a:r>
              <a:rPr lang="en-US" dirty="0" smtClean="0"/>
              <a:t>Be </a:t>
            </a:r>
            <a:r>
              <a:rPr lang="en-US" dirty="0"/>
              <a:t>a good listener and communicator. </a:t>
            </a:r>
          </a:p>
          <a:p>
            <a:endParaRPr lang="en-US" dirty="0"/>
          </a:p>
        </p:txBody>
      </p:sp>
    </p:spTree>
    <p:extLst>
      <p:ext uri="{BB962C8B-B14F-4D97-AF65-F5344CB8AC3E}">
        <p14:creationId xmlns:p14="http://schemas.microsoft.com/office/powerpoint/2010/main" val="427190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#2 – Environment</a:t>
            </a:r>
            <a:endParaRPr lang="en-US" dirty="0"/>
          </a:p>
        </p:txBody>
      </p:sp>
      <p:sp>
        <p:nvSpPr>
          <p:cNvPr id="7" name="Content Placeholder 6"/>
          <p:cNvSpPr>
            <a:spLocks noGrp="1"/>
          </p:cNvSpPr>
          <p:nvPr>
            <p:ph idx="1"/>
          </p:nvPr>
        </p:nvSpPr>
        <p:spPr>
          <a:xfrm>
            <a:off x="549275" y="1600201"/>
            <a:ext cx="8042276" cy="3830808"/>
          </a:xfrm>
        </p:spPr>
        <p:txBody>
          <a:bodyPr>
            <a:normAutofit fontScale="92500" lnSpcReduction="20000"/>
          </a:bodyPr>
          <a:lstStyle/>
          <a:p>
            <a:pPr>
              <a:lnSpc>
                <a:spcPct val="140000"/>
              </a:lnSpc>
            </a:pPr>
            <a:r>
              <a:rPr lang="en-US" u="sng" dirty="0" smtClean="0">
                <a:solidFill>
                  <a:srgbClr val="FF6600"/>
                </a:solidFill>
              </a:rPr>
              <a:t>Environment</a:t>
            </a:r>
            <a:r>
              <a:rPr lang="en-US" dirty="0" smtClean="0"/>
              <a:t>: the sum of all your surrounding</a:t>
            </a:r>
          </a:p>
          <a:p>
            <a:pPr lvl="1">
              <a:lnSpc>
                <a:spcPct val="140000"/>
              </a:lnSpc>
            </a:pPr>
            <a:r>
              <a:rPr lang="en-US" b="1" dirty="0" smtClean="0"/>
              <a:t>Physical Environment</a:t>
            </a:r>
            <a:r>
              <a:rPr lang="en-US" dirty="0" smtClean="0"/>
              <a:t>: Neighborhood</a:t>
            </a:r>
            <a:r>
              <a:rPr lang="en-US" dirty="0"/>
              <a:t>, school, air and water quality, recreational facilities, </a:t>
            </a:r>
            <a:r>
              <a:rPr lang="en-US" dirty="0" smtClean="0"/>
              <a:t>exposure to disease-causing organisms, to loud noise, radiation, etc.</a:t>
            </a:r>
          </a:p>
          <a:p>
            <a:pPr lvl="1">
              <a:lnSpc>
                <a:spcPct val="140000"/>
              </a:lnSpc>
            </a:pPr>
            <a:r>
              <a:rPr lang="en-US" b="1" dirty="0" smtClean="0"/>
              <a:t>Social Environment: </a:t>
            </a:r>
            <a:r>
              <a:rPr lang="en-US" dirty="0" smtClean="0"/>
              <a:t>People </a:t>
            </a:r>
            <a:r>
              <a:rPr lang="en-US" dirty="0"/>
              <a:t>around you; friends and family, peer pressure, bullies, </a:t>
            </a:r>
            <a:r>
              <a:rPr lang="en-US" dirty="0" smtClean="0"/>
              <a:t>etc.</a:t>
            </a:r>
          </a:p>
          <a:p>
            <a:pPr lvl="1">
              <a:lnSpc>
                <a:spcPct val="140000"/>
              </a:lnSpc>
            </a:pPr>
            <a:r>
              <a:rPr lang="en-US" b="1" dirty="0" smtClean="0"/>
              <a:t>Culture: </a:t>
            </a:r>
            <a:r>
              <a:rPr lang="en-US" dirty="0"/>
              <a:t>The collective beliefs, </a:t>
            </a:r>
            <a:r>
              <a:rPr lang="en-US" dirty="0" smtClean="0"/>
              <a:t>customs, </a:t>
            </a:r>
            <a:r>
              <a:rPr lang="en-US" dirty="0"/>
              <a:t>and </a:t>
            </a:r>
            <a:r>
              <a:rPr lang="en-US" dirty="0" smtClean="0"/>
              <a:t>pattern of behaviors </a:t>
            </a:r>
            <a:r>
              <a:rPr lang="en-US" dirty="0"/>
              <a:t>of a </a:t>
            </a:r>
            <a:r>
              <a:rPr lang="en-US" dirty="0" smtClean="0"/>
              <a:t>group</a:t>
            </a:r>
            <a:r>
              <a:rPr lang="en-US" dirty="0"/>
              <a:t> </a:t>
            </a:r>
            <a:r>
              <a:rPr lang="en-US" dirty="0" smtClean="0"/>
              <a:t>passed on from generation to generation</a:t>
            </a:r>
            <a:endParaRPr lang="en-US" dirty="0"/>
          </a:p>
        </p:txBody>
      </p:sp>
      <p:pic>
        <p:nvPicPr>
          <p:cNvPr id="8" name="Picture 4" descr="3 color boxes"/>
          <p:cNvPicPr>
            <a:picLocks noChangeAspect="1" noChangeArrowheads="1"/>
          </p:cNvPicPr>
          <p:nvPr/>
        </p:nvPicPr>
        <p:blipFill>
          <a:blip r:embed="rId2"/>
          <a:srcRect/>
          <a:stretch>
            <a:fillRect/>
          </a:stretch>
        </p:blipFill>
        <p:spPr bwMode="auto">
          <a:xfrm>
            <a:off x="1009650" y="5379461"/>
            <a:ext cx="7291388" cy="1304925"/>
          </a:xfrm>
          <a:prstGeom prst="rect">
            <a:avLst/>
          </a:prstGeom>
          <a:noFill/>
          <a:ln w="9525">
            <a:noFill/>
            <a:miter lim="800000"/>
            <a:headEnd/>
            <a:tailEnd/>
          </a:ln>
        </p:spPr>
      </p:pic>
      <p:sp>
        <p:nvSpPr>
          <p:cNvPr id="9" name="Text Box 5"/>
          <p:cNvSpPr txBox="1">
            <a:spLocks noChangeArrowheads="1"/>
          </p:cNvSpPr>
          <p:nvPr/>
        </p:nvSpPr>
        <p:spPr bwMode="auto">
          <a:xfrm>
            <a:off x="1309688" y="5573930"/>
            <a:ext cx="1855787" cy="915988"/>
          </a:xfrm>
          <a:prstGeom prst="rect">
            <a:avLst/>
          </a:prstGeom>
          <a:noFill/>
          <a:ln w="9525">
            <a:noFill/>
            <a:miter lim="800000"/>
            <a:headEnd/>
            <a:tailEnd/>
          </a:ln>
        </p:spPr>
        <p:txBody>
          <a:bodyPr>
            <a:prstTxWarp prst="textNoShape">
              <a:avLst/>
            </a:prstTxWarp>
            <a:spAutoFit/>
          </a:bodyPr>
          <a:lstStyle/>
          <a:p>
            <a:pPr algn="ctr">
              <a:spcBef>
                <a:spcPct val="50000"/>
              </a:spcBef>
            </a:pPr>
            <a:r>
              <a:rPr lang="en-US" b="1" dirty="0">
                <a:solidFill>
                  <a:schemeClr val="bg1"/>
                </a:solidFill>
                <a:latin typeface="Arial"/>
                <a:cs typeface="Arial"/>
              </a:rPr>
              <a:t>The physical places in which you live.</a:t>
            </a:r>
          </a:p>
        </p:txBody>
      </p:sp>
      <p:sp>
        <p:nvSpPr>
          <p:cNvPr id="10" name="Text Box 6"/>
          <p:cNvSpPr txBox="1">
            <a:spLocks noChangeArrowheads="1"/>
          </p:cNvSpPr>
          <p:nvPr/>
        </p:nvSpPr>
        <p:spPr bwMode="gray">
          <a:xfrm>
            <a:off x="3700463" y="5546910"/>
            <a:ext cx="1855787" cy="915988"/>
          </a:xfrm>
          <a:prstGeom prst="rect">
            <a:avLst/>
          </a:prstGeom>
          <a:noFill/>
          <a:ln w="9525">
            <a:noFill/>
            <a:miter lim="800000"/>
            <a:headEnd/>
            <a:tailEnd/>
          </a:ln>
        </p:spPr>
        <p:txBody>
          <a:bodyPr>
            <a:prstTxWarp prst="textNoShape">
              <a:avLst/>
            </a:prstTxWarp>
            <a:spAutoFit/>
          </a:bodyPr>
          <a:lstStyle/>
          <a:p>
            <a:pPr algn="ctr">
              <a:spcBef>
                <a:spcPct val="50000"/>
              </a:spcBef>
            </a:pPr>
            <a:r>
              <a:rPr lang="en-US" b="1" dirty="0">
                <a:solidFill>
                  <a:schemeClr val="bg1"/>
                </a:solidFill>
                <a:latin typeface="Arial"/>
                <a:cs typeface="Arial"/>
              </a:rPr>
              <a:t>The people who make up your world.</a:t>
            </a:r>
          </a:p>
        </p:txBody>
      </p:sp>
      <p:sp>
        <p:nvSpPr>
          <p:cNvPr id="11" name="Text Box 7"/>
          <p:cNvSpPr txBox="1">
            <a:spLocks noChangeArrowheads="1"/>
          </p:cNvSpPr>
          <p:nvPr/>
        </p:nvSpPr>
        <p:spPr bwMode="gray">
          <a:xfrm>
            <a:off x="6046788" y="5573930"/>
            <a:ext cx="1855787"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b="1" dirty="0">
                <a:solidFill>
                  <a:schemeClr val="bg1"/>
                </a:solidFill>
                <a:latin typeface="Arial"/>
                <a:cs typeface="Arial"/>
              </a:rPr>
              <a:t>The culture you live in.</a:t>
            </a:r>
          </a:p>
        </p:txBody>
      </p:sp>
    </p:spTree>
    <p:extLst>
      <p:ext uri="{BB962C8B-B14F-4D97-AF65-F5344CB8AC3E}">
        <p14:creationId xmlns:p14="http://schemas.microsoft.com/office/powerpoint/2010/main" val="29352523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subTnLst>
                                    <p:animClr clrSpc="rgb" dir="cw">
                                      <p:cBhvr override="childStyle">
                                        <p:cTn dur="1" fill="hold" display="0" masterRel="nextClick" afterEffect="1"/>
                                        <p:tgtEl>
                                          <p:spTgt spid="9"/>
                                        </p:tgtEl>
                                        <p:attrNameLst>
                                          <p:attrName>ppt_c</p:attrName>
                                        </p:attrNameLst>
                                      </p:cBhvr>
                                      <p:to>
                                        <a:schemeClr val="bg2"/>
                                      </p:to>
                                    </p:animClr>
                                  </p:sub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subTnLst>
                                    <p:animClr clrSpc="rgb" dir="cw">
                                      <p:cBhvr override="childStyle">
                                        <p:cTn dur="1" fill="hold" display="0" masterRel="nextClick" afterEffect="1"/>
                                        <p:tgtEl>
                                          <p:spTgt spid="10"/>
                                        </p:tgtEl>
                                        <p:attrNameLst>
                                          <p:attrName>ppt_c</p:attrName>
                                        </p:attrNameLst>
                                      </p:cBhvr>
                                      <p:to>
                                        <a:schemeClr val="bg2"/>
                                      </p:to>
                                    </p:animClr>
                                  </p:sub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subTnLst>
                                    <p:animClr clrSpc="rgb" dir="cw">
                                      <p:cBhvr override="childStyle">
                                        <p:cTn dur="1" fill="hold" display="0" masterRel="nextClick" afterEffect="1"/>
                                        <p:tgtEl>
                                          <p:spTgt spid="11"/>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#3 – Attitude &amp; Behavior</a:t>
            </a:r>
            <a:endParaRPr lang="en-US" dirty="0"/>
          </a:p>
        </p:txBody>
      </p:sp>
      <p:sp>
        <p:nvSpPr>
          <p:cNvPr id="7" name="Content Placeholder 6"/>
          <p:cNvSpPr>
            <a:spLocks noGrp="1"/>
          </p:cNvSpPr>
          <p:nvPr>
            <p:ph idx="1"/>
          </p:nvPr>
        </p:nvSpPr>
        <p:spPr>
          <a:xfrm>
            <a:off x="549275" y="1600201"/>
            <a:ext cx="8042276" cy="3830808"/>
          </a:xfrm>
        </p:spPr>
        <p:txBody>
          <a:bodyPr>
            <a:normAutofit fontScale="92500" lnSpcReduction="20000"/>
          </a:bodyPr>
          <a:lstStyle/>
          <a:p>
            <a:pPr>
              <a:lnSpc>
                <a:spcPct val="120000"/>
              </a:lnSpc>
            </a:pPr>
            <a:r>
              <a:rPr lang="en-US" b="1" u="sng" dirty="0" smtClean="0">
                <a:solidFill>
                  <a:srgbClr val="FF6600"/>
                </a:solidFill>
              </a:rPr>
              <a:t>Attitude</a:t>
            </a:r>
            <a:r>
              <a:rPr lang="en-US" dirty="0" smtClean="0"/>
              <a:t>: The </a:t>
            </a:r>
            <a:r>
              <a:rPr lang="en-US" dirty="0"/>
              <a:t>way you view things</a:t>
            </a:r>
            <a:r>
              <a:rPr lang="en-US" dirty="0" smtClean="0"/>
              <a:t>.</a:t>
            </a:r>
          </a:p>
          <a:p>
            <a:pPr>
              <a:lnSpc>
                <a:spcPct val="120000"/>
              </a:lnSpc>
            </a:pPr>
            <a:r>
              <a:rPr lang="en-US" b="1" u="sng" dirty="0" smtClean="0">
                <a:solidFill>
                  <a:srgbClr val="FF6600"/>
                </a:solidFill>
              </a:rPr>
              <a:t>Behavior</a:t>
            </a:r>
            <a:r>
              <a:rPr lang="en-US" dirty="0"/>
              <a:t>: The </a:t>
            </a:r>
            <a:r>
              <a:rPr lang="en-US" dirty="0" smtClean="0"/>
              <a:t>control </a:t>
            </a:r>
            <a:r>
              <a:rPr lang="en-US" dirty="0"/>
              <a:t>we have over our actions</a:t>
            </a:r>
            <a:r>
              <a:rPr lang="en-US" dirty="0" smtClean="0"/>
              <a:t>.</a:t>
            </a:r>
          </a:p>
          <a:p>
            <a:pPr>
              <a:lnSpc>
                <a:spcPct val="120000"/>
              </a:lnSpc>
            </a:pPr>
            <a:r>
              <a:rPr lang="en-US" dirty="0" smtClean="0"/>
              <a:t>“Attitude is the Father of behavior” – your attitude (mind set) determines your actions, and you choose you attitude, so </a:t>
            </a:r>
            <a:r>
              <a:rPr lang="en-US" b="1" dirty="0" smtClean="0">
                <a:solidFill>
                  <a:srgbClr val="FF6600"/>
                </a:solidFill>
              </a:rPr>
              <a:t>CHOICE = CONTROL</a:t>
            </a:r>
          </a:p>
          <a:p>
            <a:pPr>
              <a:lnSpc>
                <a:spcPct val="120000"/>
              </a:lnSpc>
            </a:pPr>
            <a:r>
              <a:rPr lang="en-US" dirty="0" smtClean="0"/>
              <a:t>Events + Thoughts = Feeling</a:t>
            </a:r>
          </a:p>
          <a:p>
            <a:pPr>
              <a:lnSpc>
                <a:spcPct val="120000"/>
              </a:lnSpc>
            </a:pPr>
            <a:r>
              <a:rPr lang="en-US" b="1" u="sng" dirty="0" smtClean="0">
                <a:solidFill>
                  <a:srgbClr val="FF6600"/>
                </a:solidFill>
              </a:rPr>
              <a:t>Habit</a:t>
            </a:r>
            <a:r>
              <a:rPr lang="en-US" dirty="0" smtClean="0">
                <a:solidFill>
                  <a:srgbClr val="FF6600"/>
                </a:solidFill>
              </a:rPr>
              <a:t>: </a:t>
            </a:r>
            <a:r>
              <a:rPr lang="en-US" dirty="0" smtClean="0"/>
              <a:t>behavior that is repeated so often that it becomes almost automatic</a:t>
            </a:r>
          </a:p>
          <a:p>
            <a:pPr>
              <a:lnSpc>
                <a:spcPct val="140000"/>
              </a:lnSpc>
            </a:pPr>
            <a:endParaRPr lang="en-US" dirty="0" smtClean="0"/>
          </a:p>
          <a:p>
            <a:pPr>
              <a:lnSpc>
                <a:spcPct val="140000"/>
              </a:lnSpc>
            </a:pPr>
            <a:endParaRPr lang="en-US" dirty="0"/>
          </a:p>
          <a:p>
            <a:pPr>
              <a:lnSpc>
                <a:spcPct val="140000"/>
              </a:lnSpc>
            </a:pPr>
            <a:endParaRPr lang="en-US" dirty="0"/>
          </a:p>
          <a:p>
            <a:pPr>
              <a:lnSpc>
                <a:spcPct val="140000"/>
              </a:lnSpc>
            </a:pPr>
            <a:endParaRPr lang="en-US" dirty="0" smtClean="0"/>
          </a:p>
        </p:txBody>
      </p:sp>
    </p:spTree>
    <p:extLst>
      <p:ext uri="{BB962C8B-B14F-4D97-AF65-F5344CB8AC3E}">
        <p14:creationId xmlns:p14="http://schemas.microsoft.com/office/powerpoint/2010/main" val="1600713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557-09-14 at 4.42.3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4074" y="679863"/>
            <a:ext cx="3561676" cy="4117545"/>
          </a:xfrm>
          <a:prstGeom prst="rect">
            <a:avLst/>
          </a:prstGeom>
        </p:spPr>
      </p:pic>
      <p:pic>
        <p:nvPicPr>
          <p:cNvPr id="8" name="Picture 7"/>
          <p:cNvPicPr>
            <a:picLocks noChangeAspect="1"/>
          </p:cNvPicPr>
          <p:nvPr/>
        </p:nvPicPr>
        <p:blipFill>
          <a:blip r:embed="rId3"/>
          <a:stretch>
            <a:fillRect/>
          </a:stretch>
        </p:blipFill>
        <p:spPr>
          <a:xfrm>
            <a:off x="277603" y="175179"/>
            <a:ext cx="4593194" cy="4395085"/>
          </a:xfrm>
          <a:prstGeom prst="rect">
            <a:avLst/>
          </a:prstGeom>
        </p:spPr>
      </p:pic>
      <p:pic>
        <p:nvPicPr>
          <p:cNvPr id="9" name="Picture 8"/>
          <p:cNvPicPr>
            <a:picLocks noChangeAspect="1"/>
          </p:cNvPicPr>
          <p:nvPr/>
        </p:nvPicPr>
        <p:blipFill>
          <a:blip r:embed="rId4"/>
          <a:stretch>
            <a:fillRect/>
          </a:stretch>
        </p:blipFill>
        <p:spPr>
          <a:xfrm>
            <a:off x="538826" y="4575424"/>
            <a:ext cx="1062694" cy="1352765"/>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1704154" y="4675529"/>
            <a:ext cx="2578525" cy="400110"/>
          </a:xfrm>
          <a:prstGeom prst="rect">
            <a:avLst/>
          </a:prstGeom>
        </p:spPr>
        <p:txBody>
          <a:bodyPr wrap="none">
            <a:spAutoFit/>
          </a:bodyPr>
          <a:lstStyle/>
          <a:p>
            <a:r>
              <a:rPr lang="en-US" sz="2000" dirty="0" smtClean="0">
                <a:solidFill>
                  <a:schemeClr val="accent4">
                    <a:lumMod val="75000"/>
                  </a:schemeClr>
                </a:solidFill>
                <a:latin typeface="Times"/>
                <a:cs typeface="Times"/>
              </a:rPr>
              <a:t>— Charles </a:t>
            </a:r>
            <a:r>
              <a:rPr lang="en-US" sz="2000" dirty="0">
                <a:solidFill>
                  <a:schemeClr val="accent4">
                    <a:lumMod val="75000"/>
                  </a:schemeClr>
                </a:solidFill>
                <a:latin typeface="Times"/>
                <a:cs typeface="Times"/>
              </a:rPr>
              <a:t>R. </a:t>
            </a:r>
            <a:r>
              <a:rPr lang="en-US" sz="2000" dirty="0" err="1" smtClean="0">
                <a:solidFill>
                  <a:schemeClr val="accent4">
                    <a:lumMod val="75000"/>
                  </a:schemeClr>
                </a:solidFill>
                <a:latin typeface="Times"/>
                <a:cs typeface="Times"/>
              </a:rPr>
              <a:t>Swindoll</a:t>
            </a:r>
            <a:endParaRPr lang="en-US" sz="2000" dirty="0" smtClean="0">
              <a:solidFill>
                <a:schemeClr val="accent4">
                  <a:lumMod val="75000"/>
                </a:schemeClr>
              </a:solidFill>
              <a:latin typeface="Times"/>
              <a:cs typeface="Times"/>
            </a:endParaRPr>
          </a:p>
        </p:txBody>
      </p:sp>
    </p:spTree>
    <p:extLst>
      <p:ext uri="{BB962C8B-B14F-4D97-AF65-F5344CB8AC3E}">
        <p14:creationId xmlns:p14="http://schemas.microsoft.com/office/powerpoint/2010/main" val="2348132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#4 – Media &amp; Technology</a:t>
            </a:r>
            <a:endParaRPr lang="en-US" dirty="0"/>
          </a:p>
        </p:txBody>
      </p:sp>
      <p:sp>
        <p:nvSpPr>
          <p:cNvPr id="7" name="Content Placeholder 6"/>
          <p:cNvSpPr>
            <a:spLocks noGrp="1"/>
          </p:cNvSpPr>
          <p:nvPr>
            <p:ph idx="1"/>
          </p:nvPr>
        </p:nvSpPr>
        <p:spPr>
          <a:xfrm>
            <a:off x="549275" y="1600201"/>
            <a:ext cx="8042276" cy="3830808"/>
          </a:xfrm>
        </p:spPr>
        <p:txBody>
          <a:bodyPr>
            <a:normAutofit fontScale="85000" lnSpcReduction="20000"/>
          </a:bodyPr>
          <a:lstStyle/>
          <a:p>
            <a:pPr>
              <a:lnSpc>
                <a:spcPct val="140000"/>
              </a:lnSpc>
            </a:pPr>
            <a:r>
              <a:rPr lang="en-US" dirty="0" smtClean="0"/>
              <a:t>Two most powerful influence on your health</a:t>
            </a:r>
            <a:endParaRPr lang="en-US" u="sng" dirty="0" smtClean="0">
              <a:solidFill>
                <a:srgbClr val="FF6600"/>
              </a:solidFill>
            </a:endParaRPr>
          </a:p>
          <a:p>
            <a:pPr>
              <a:lnSpc>
                <a:spcPct val="140000"/>
              </a:lnSpc>
            </a:pPr>
            <a:r>
              <a:rPr lang="en-US" u="sng" dirty="0" smtClean="0">
                <a:solidFill>
                  <a:srgbClr val="FF6600"/>
                </a:solidFill>
              </a:rPr>
              <a:t>Media</a:t>
            </a:r>
            <a:r>
              <a:rPr lang="en-US" dirty="0" smtClean="0"/>
              <a:t>: all forms of communication that provide news and entertainment</a:t>
            </a:r>
          </a:p>
          <a:p>
            <a:pPr lvl="1">
              <a:lnSpc>
                <a:spcPct val="140000"/>
              </a:lnSpc>
            </a:pPr>
            <a:r>
              <a:rPr lang="en-US" dirty="0" smtClean="0"/>
              <a:t>Radio</a:t>
            </a:r>
            <a:r>
              <a:rPr lang="en-US" dirty="0"/>
              <a:t>, television, and Internet</a:t>
            </a:r>
          </a:p>
          <a:p>
            <a:pPr lvl="1">
              <a:lnSpc>
                <a:spcPct val="140000"/>
              </a:lnSpc>
            </a:pPr>
            <a:r>
              <a:rPr lang="en-US" dirty="0"/>
              <a:t>Print; newspapers and magazines.</a:t>
            </a:r>
          </a:p>
          <a:p>
            <a:pPr>
              <a:lnSpc>
                <a:spcPct val="140000"/>
              </a:lnSpc>
            </a:pPr>
            <a:r>
              <a:rPr lang="en-US" dirty="0"/>
              <a:t>TV Personalities become role models</a:t>
            </a:r>
          </a:p>
          <a:p>
            <a:pPr lvl="1">
              <a:lnSpc>
                <a:spcPct val="140000"/>
              </a:lnSpc>
            </a:pPr>
            <a:r>
              <a:rPr lang="en-US" dirty="0"/>
              <a:t>Positive and Negative</a:t>
            </a:r>
          </a:p>
          <a:p>
            <a:pPr lvl="1">
              <a:lnSpc>
                <a:spcPct val="140000"/>
              </a:lnSpc>
            </a:pPr>
            <a:r>
              <a:rPr lang="en-US" dirty="0"/>
              <a:t>Models and Athletes</a:t>
            </a:r>
          </a:p>
          <a:p>
            <a:pPr>
              <a:lnSpc>
                <a:spcPct val="140000"/>
              </a:lnSpc>
            </a:pPr>
            <a:endParaRPr lang="en-US" dirty="0" smtClean="0"/>
          </a:p>
        </p:txBody>
      </p:sp>
      <p:pic>
        <p:nvPicPr>
          <p:cNvPr id="12" name="Picture 11" descr="logo_Facebook.jpg"/>
          <p:cNvPicPr>
            <a:picLocks noChangeAspect="1"/>
          </p:cNvPicPr>
          <p:nvPr/>
        </p:nvPicPr>
        <p:blipFill>
          <a:blip r:embed="rId2"/>
          <a:stretch>
            <a:fillRect/>
          </a:stretch>
        </p:blipFill>
        <p:spPr>
          <a:xfrm>
            <a:off x="6292171" y="2805699"/>
            <a:ext cx="1936706" cy="7281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twitter-logo.jpg"/>
          <p:cNvPicPr>
            <a:picLocks noChangeAspect="1"/>
          </p:cNvPicPr>
          <p:nvPr/>
        </p:nvPicPr>
        <p:blipFill>
          <a:blip r:embed="rId3"/>
          <a:stretch>
            <a:fillRect/>
          </a:stretch>
        </p:blipFill>
        <p:spPr>
          <a:xfrm>
            <a:off x="6292172" y="3734989"/>
            <a:ext cx="1936706" cy="7126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tiger"/>
          <p:cNvPicPr>
            <a:picLocks noChangeAspect="1"/>
          </p:cNvPicPr>
          <p:nvPr/>
        </p:nvPicPr>
        <p:blipFill>
          <a:blip r:embed="rId4"/>
          <a:stretch>
            <a:fillRect/>
          </a:stretch>
        </p:blipFill>
        <p:spPr>
          <a:xfrm>
            <a:off x="5026329" y="4633920"/>
            <a:ext cx="1826329" cy="20255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tenn"/>
          <p:cNvPicPr>
            <a:picLocks noChangeAspect="1"/>
          </p:cNvPicPr>
          <p:nvPr/>
        </p:nvPicPr>
        <p:blipFill>
          <a:blip r:embed="rId5"/>
          <a:stretch>
            <a:fillRect/>
          </a:stretch>
        </p:blipFill>
        <p:spPr>
          <a:xfrm>
            <a:off x="7016780" y="4620411"/>
            <a:ext cx="1900714" cy="20255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2918606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#5 – Healthcare</a:t>
            </a:r>
            <a:endParaRPr lang="en-US" dirty="0"/>
          </a:p>
        </p:txBody>
      </p:sp>
      <p:sp>
        <p:nvSpPr>
          <p:cNvPr id="7" name="Content Placeholder 6"/>
          <p:cNvSpPr>
            <a:spLocks noGrp="1"/>
          </p:cNvSpPr>
          <p:nvPr>
            <p:ph idx="1"/>
          </p:nvPr>
        </p:nvSpPr>
        <p:spPr>
          <a:xfrm>
            <a:off x="549275" y="1600201"/>
            <a:ext cx="8042276" cy="3830808"/>
          </a:xfrm>
        </p:spPr>
        <p:txBody>
          <a:bodyPr>
            <a:normAutofit lnSpcReduction="10000"/>
          </a:bodyPr>
          <a:lstStyle/>
          <a:p>
            <a:pPr>
              <a:lnSpc>
                <a:spcPct val="140000"/>
              </a:lnSpc>
            </a:pPr>
            <a:r>
              <a:rPr lang="en-US" b="1" u="sng" dirty="0" smtClean="0">
                <a:solidFill>
                  <a:srgbClr val="FF6600"/>
                </a:solidFill>
              </a:rPr>
              <a:t>Healthcare</a:t>
            </a:r>
            <a:r>
              <a:rPr lang="en-US" b="1" dirty="0" smtClean="0">
                <a:solidFill>
                  <a:srgbClr val="FF6600"/>
                </a:solidFill>
              </a:rPr>
              <a:t> </a:t>
            </a:r>
            <a:r>
              <a:rPr lang="en-US" dirty="0" smtClean="0"/>
              <a:t>include medical services provide by doctor, nurses, dentists, and therapists, and places such as hospital and clinics.</a:t>
            </a:r>
          </a:p>
          <a:p>
            <a:pPr>
              <a:lnSpc>
                <a:spcPct val="140000"/>
              </a:lnSpc>
            </a:pPr>
            <a:r>
              <a:rPr lang="en-US" dirty="0" smtClean="0"/>
              <a:t>Availability, accessibility, and affordability of healthcare influence heath </a:t>
            </a:r>
          </a:p>
          <a:p>
            <a:pPr lvl="1">
              <a:lnSpc>
                <a:spcPct val="140000"/>
              </a:lnSpc>
            </a:pPr>
            <a:r>
              <a:rPr lang="en-US" dirty="0" smtClean="0"/>
              <a:t>Health insurance, health emergencies, checkups, testing, treatments, medicine, etc.</a:t>
            </a:r>
          </a:p>
          <a:p>
            <a:pPr>
              <a:lnSpc>
                <a:spcPct val="140000"/>
              </a:lnSpc>
            </a:pPr>
            <a:endParaRPr lang="en-US" dirty="0" smtClean="0"/>
          </a:p>
          <a:p>
            <a:pPr>
              <a:lnSpc>
                <a:spcPct val="140000"/>
              </a:lnSpc>
            </a:pPr>
            <a:endParaRPr lang="en-US" dirty="0" smtClean="0"/>
          </a:p>
          <a:p>
            <a:pPr>
              <a:lnSpc>
                <a:spcPct val="140000"/>
              </a:lnSpc>
            </a:pPr>
            <a:endParaRPr lang="en-US" dirty="0"/>
          </a:p>
          <a:p>
            <a:pPr>
              <a:lnSpc>
                <a:spcPct val="140000"/>
              </a:lnSpc>
            </a:pPr>
            <a:endParaRPr lang="en-US" dirty="0" smtClean="0"/>
          </a:p>
        </p:txBody>
      </p:sp>
      <p:pic>
        <p:nvPicPr>
          <p:cNvPr id="2" name="Picture 1"/>
          <p:cNvPicPr>
            <a:picLocks noChangeAspect="1"/>
          </p:cNvPicPr>
          <p:nvPr/>
        </p:nvPicPr>
        <p:blipFill>
          <a:blip r:embed="rId2"/>
          <a:stretch>
            <a:fillRect/>
          </a:stretch>
        </p:blipFill>
        <p:spPr>
          <a:xfrm>
            <a:off x="6809865" y="5405913"/>
            <a:ext cx="1986211" cy="12680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rotWithShape="1">
          <a:blip r:embed="rId3"/>
          <a:srcRect l="22638" t="12939" r="19017" b="12819"/>
          <a:stretch/>
        </p:blipFill>
        <p:spPr>
          <a:xfrm>
            <a:off x="7836750" y="722053"/>
            <a:ext cx="1067420" cy="905168"/>
          </a:xfrm>
          <a:prstGeom prst="rect">
            <a:avLst/>
          </a:prstGeom>
        </p:spPr>
      </p:pic>
    </p:spTree>
    <p:extLst>
      <p:ext uri="{BB962C8B-B14F-4D97-AF65-F5344CB8AC3E}">
        <p14:creationId xmlns:p14="http://schemas.microsoft.com/office/powerpoint/2010/main" val="366424491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#5 – Healthcare</a:t>
            </a:r>
            <a:endParaRPr lang="en-US" dirty="0"/>
          </a:p>
        </p:txBody>
      </p:sp>
      <p:sp>
        <p:nvSpPr>
          <p:cNvPr id="7" name="Content Placeholder 6"/>
          <p:cNvSpPr>
            <a:spLocks noGrp="1"/>
          </p:cNvSpPr>
          <p:nvPr>
            <p:ph idx="1"/>
          </p:nvPr>
        </p:nvSpPr>
        <p:spPr>
          <a:xfrm>
            <a:off x="549275" y="1600201"/>
            <a:ext cx="8042276" cy="3830808"/>
          </a:xfrm>
        </p:spPr>
        <p:txBody>
          <a:bodyPr>
            <a:normAutofit/>
          </a:bodyPr>
          <a:lstStyle/>
          <a:p>
            <a:pPr>
              <a:lnSpc>
                <a:spcPct val="140000"/>
              </a:lnSpc>
            </a:pPr>
            <a:endParaRPr lang="en-US" dirty="0" smtClean="0"/>
          </a:p>
          <a:p>
            <a:pPr>
              <a:lnSpc>
                <a:spcPct val="140000"/>
              </a:lnSpc>
            </a:pPr>
            <a:endParaRPr lang="en-US" dirty="0" smtClean="0"/>
          </a:p>
          <a:p>
            <a:pPr>
              <a:lnSpc>
                <a:spcPct val="140000"/>
              </a:lnSpc>
            </a:pPr>
            <a:endParaRPr lang="en-US" dirty="0"/>
          </a:p>
          <a:p>
            <a:pPr>
              <a:lnSpc>
                <a:spcPct val="140000"/>
              </a:lnSpc>
            </a:pPr>
            <a:endParaRPr lang="en-US" dirty="0" smtClean="0"/>
          </a:p>
        </p:txBody>
      </p:sp>
      <p:pic>
        <p:nvPicPr>
          <p:cNvPr id="8" name="Shape 206"/>
          <p:cNvPicPr preferRelativeResize="0"/>
          <p:nvPr/>
        </p:nvPicPr>
        <p:blipFill>
          <a:blip r:embed="rId2">
            <a:alphaModFix/>
          </a:blip>
          <a:stretch>
            <a:fillRect/>
          </a:stretch>
        </p:blipFill>
        <p:spPr>
          <a:xfrm>
            <a:off x="549275" y="1600201"/>
            <a:ext cx="8042276" cy="3850234"/>
          </a:xfrm>
          <a:prstGeom prst="rect">
            <a:avLst/>
          </a:prstGeom>
          <a:noFill/>
          <a:ln>
            <a:noFill/>
          </a:ln>
        </p:spPr>
      </p:pic>
    </p:spTree>
    <p:extLst>
      <p:ext uri="{BB962C8B-B14F-4D97-AF65-F5344CB8AC3E}">
        <p14:creationId xmlns:p14="http://schemas.microsoft.com/office/powerpoint/2010/main" val="48289651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Evaluating Health Risks</a:t>
            </a:r>
            <a:endParaRPr lang="en-US" dirty="0"/>
          </a:p>
        </p:txBody>
      </p:sp>
      <p:sp>
        <p:nvSpPr>
          <p:cNvPr id="7" name="Content Placeholder 6"/>
          <p:cNvSpPr>
            <a:spLocks noGrp="1"/>
          </p:cNvSpPr>
          <p:nvPr>
            <p:ph idx="1"/>
          </p:nvPr>
        </p:nvSpPr>
        <p:spPr>
          <a:xfrm>
            <a:off x="549275" y="1600201"/>
            <a:ext cx="8042276" cy="3830808"/>
          </a:xfrm>
        </p:spPr>
        <p:txBody>
          <a:bodyPr>
            <a:normAutofit fontScale="85000" lnSpcReduction="20000"/>
          </a:bodyPr>
          <a:lstStyle/>
          <a:p>
            <a:pPr>
              <a:lnSpc>
                <a:spcPct val="140000"/>
              </a:lnSpc>
            </a:pPr>
            <a:r>
              <a:rPr lang="en-US" b="1" u="sng" dirty="0" smtClean="0">
                <a:solidFill>
                  <a:srgbClr val="FF6600"/>
                </a:solidFill>
              </a:rPr>
              <a:t>Risk Factor</a:t>
            </a:r>
            <a:r>
              <a:rPr lang="en-US" b="1" dirty="0" smtClean="0">
                <a:solidFill>
                  <a:srgbClr val="FF6600"/>
                </a:solidFill>
              </a:rPr>
              <a:t> </a:t>
            </a:r>
            <a:r>
              <a:rPr lang="en-US" dirty="0" smtClean="0"/>
              <a:t>include any action or condition that increases the likelihood of injury, disease, or other negative outcome.</a:t>
            </a:r>
          </a:p>
          <a:p>
            <a:pPr>
              <a:lnSpc>
                <a:spcPct val="140000"/>
              </a:lnSpc>
            </a:pPr>
            <a:r>
              <a:rPr lang="en-US" dirty="0"/>
              <a:t>We need to identify threats to our health so we can make safe and responsible decisions</a:t>
            </a:r>
            <a:r>
              <a:rPr lang="en-US" dirty="0" smtClean="0"/>
              <a:t>.</a:t>
            </a:r>
          </a:p>
          <a:p>
            <a:pPr marL="0" indent="0">
              <a:lnSpc>
                <a:spcPct val="140000"/>
              </a:lnSpc>
              <a:buNone/>
            </a:pPr>
            <a:r>
              <a:rPr lang="en-US" dirty="0" smtClean="0"/>
              <a:t>3 ways to evaluate health risk factor:</a:t>
            </a:r>
          </a:p>
          <a:p>
            <a:pPr lvl="1">
              <a:lnSpc>
                <a:spcPct val="140000"/>
              </a:lnSpc>
            </a:pPr>
            <a:r>
              <a:rPr lang="en-US" dirty="0" smtClean="0"/>
              <a:t>Consider both short— and long— </a:t>
            </a:r>
            <a:r>
              <a:rPr lang="en-US" dirty="0"/>
              <a:t>t</a:t>
            </a:r>
            <a:r>
              <a:rPr lang="en-US" dirty="0" smtClean="0"/>
              <a:t>erm consequences</a:t>
            </a:r>
          </a:p>
          <a:p>
            <a:pPr lvl="1">
              <a:lnSpc>
                <a:spcPct val="140000"/>
              </a:lnSpc>
            </a:pPr>
            <a:r>
              <a:rPr lang="en-US" dirty="0" smtClean="0"/>
              <a:t>Decide whether you can and cannot control the risk factor</a:t>
            </a:r>
          </a:p>
          <a:p>
            <a:pPr lvl="1">
              <a:lnSpc>
                <a:spcPct val="140000"/>
              </a:lnSpc>
            </a:pPr>
            <a:r>
              <a:rPr lang="en-US" dirty="0" smtClean="0"/>
              <a:t>Analyze the benefits and risks of a decision</a:t>
            </a:r>
          </a:p>
          <a:p>
            <a:pPr>
              <a:lnSpc>
                <a:spcPct val="140000"/>
              </a:lnSpc>
            </a:pPr>
            <a:endParaRPr lang="en-US" dirty="0" smtClean="0"/>
          </a:p>
          <a:p>
            <a:pPr>
              <a:lnSpc>
                <a:spcPct val="140000"/>
              </a:lnSpc>
            </a:pPr>
            <a:endParaRPr lang="en-US" dirty="0"/>
          </a:p>
          <a:p>
            <a:pPr>
              <a:lnSpc>
                <a:spcPct val="140000"/>
              </a:lnSpc>
            </a:pPr>
            <a:endParaRPr lang="en-US" dirty="0" smtClean="0"/>
          </a:p>
        </p:txBody>
      </p:sp>
      <p:pic>
        <p:nvPicPr>
          <p:cNvPr id="9" name="Picture 8" descr="jet"/>
          <p:cNvPicPr>
            <a:picLocks noChangeAspect="1"/>
          </p:cNvPicPr>
          <p:nvPr/>
        </p:nvPicPr>
        <p:blipFill>
          <a:blip r:embed="rId2"/>
          <a:stretch>
            <a:fillRect/>
          </a:stretch>
        </p:blipFill>
        <p:spPr>
          <a:xfrm>
            <a:off x="4731589" y="5431009"/>
            <a:ext cx="1493176" cy="11945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skiing.jpg"/>
          <p:cNvPicPr>
            <a:picLocks noChangeAspect="1"/>
          </p:cNvPicPr>
          <p:nvPr/>
        </p:nvPicPr>
        <p:blipFill>
          <a:blip r:embed="rId3"/>
          <a:stretch>
            <a:fillRect/>
          </a:stretch>
        </p:blipFill>
        <p:spPr>
          <a:xfrm>
            <a:off x="6504397" y="5388563"/>
            <a:ext cx="2337948" cy="12369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5256994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Recognizing Risk Behaviors</a:t>
            </a:r>
          </a:p>
        </p:txBody>
      </p:sp>
      <p:sp>
        <p:nvSpPr>
          <p:cNvPr id="7" name="Content Placeholder 6"/>
          <p:cNvSpPr>
            <a:spLocks noGrp="1"/>
          </p:cNvSpPr>
          <p:nvPr>
            <p:ph idx="1"/>
          </p:nvPr>
        </p:nvSpPr>
        <p:spPr>
          <a:xfrm>
            <a:off x="549275" y="1600201"/>
            <a:ext cx="8042276" cy="3830808"/>
          </a:xfrm>
        </p:spPr>
        <p:txBody>
          <a:bodyPr>
            <a:normAutofit/>
          </a:bodyPr>
          <a:lstStyle/>
          <a:p>
            <a:pPr>
              <a:lnSpc>
                <a:spcPct val="140000"/>
              </a:lnSpc>
            </a:pPr>
            <a:r>
              <a:rPr lang="en-US" dirty="0">
                <a:solidFill>
                  <a:schemeClr val="bg1">
                    <a:lumMod val="50000"/>
                  </a:schemeClr>
                </a:solidFill>
              </a:rPr>
              <a:t>The Centers for Disease Control and Prevention (CDC) has identified six of the most significant risk behaviors for young people under age 24. </a:t>
            </a:r>
            <a:endParaRPr lang="en-US" dirty="0" smtClean="0">
              <a:solidFill>
                <a:schemeClr val="bg1">
                  <a:lumMod val="50000"/>
                </a:schemeClr>
              </a:solidFill>
            </a:endParaRPr>
          </a:p>
          <a:p>
            <a:pPr marL="0" indent="0">
              <a:lnSpc>
                <a:spcPct val="140000"/>
              </a:lnSpc>
              <a:buNone/>
            </a:pPr>
            <a:endParaRPr lang="en-US" b="1" u="sng" dirty="0">
              <a:solidFill>
                <a:srgbClr val="E2751D"/>
              </a:solidFill>
            </a:endParaRPr>
          </a:p>
          <a:p>
            <a:pPr>
              <a:lnSpc>
                <a:spcPct val="140000"/>
              </a:lnSpc>
            </a:pPr>
            <a:endParaRPr lang="en-US" dirty="0" smtClean="0"/>
          </a:p>
          <a:p>
            <a:pPr>
              <a:lnSpc>
                <a:spcPct val="140000"/>
              </a:lnSpc>
            </a:pPr>
            <a:endParaRPr lang="en-US" dirty="0"/>
          </a:p>
          <a:p>
            <a:pPr>
              <a:lnSpc>
                <a:spcPct val="140000"/>
              </a:lnSpc>
            </a:pPr>
            <a:endParaRPr lang="en-US" dirty="0" smtClean="0"/>
          </a:p>
        </p:txBody>
      </p:sp>
      <p:pic>
        <p:nvPicPr>
          <p:cNvPr id="8" name="Picture 4" descr="6 boxes with room for numbers"/>
          <p:cNvPicPr>
            <a:picLocks noChangeAspect="1" noChangeArrowheads="1"/>
          </p:cNvPicPr>
          <p:nvPr/>
        </p:nvPicPr>
        <p:blipFill>
          <a:blip r:embed="rId2"/>
          <a:srcRect/>
          <a:stretch>
            <a:fillRect/>
          </a:stretch>
        </p:blipFill>
        <p:spPr bwMode="auto">
          <a:xfrm>
            <a:off x="778358" y="3343275"/>
            <a:ext cx="7663967" cy="2886075"/>
          </a:xfrm>
          <a:prstGeom prst="rect">
            <a:avLst/>
          </a:prstGeom>
          <a:noFill/>
          <a:ln w="9525">
            <a:noFill/>
            <a:miter lim="800000"/>
            <a:headEnd/>
            <a:tailEnd/>
          </a:ln>
        </p:spPr>
      </p:pic>
      <p:sp>
        <p:nvSpPr>
          <p:cNvPr id="11" name="Text Box 5"/>
          <p:cNvSpPr txBox="1">
            <a:spLocks noChangeArrowheads="1"/>
          </p:cNvSpPr>
          <p:nvPr/>
        </p:nvSpPr>
        <p:spPr bwMode="auto">
          <a:xfrm>
            <a:off x="1535113" y="3425825"/>
            <a:ext cx="268287" cy="274638"/>
          </a:xfrm>
          <a:prstGeom prst="rect">
            <a:avLst/>
          </a:prstGeom>
          <a:noFill/>
          <a:ln w="9525">
            <a:noFill/>
            <a:miter lim="800000"/>
            <a:headEnd/>
            <a:tailEnd/>
          </a:ln>
        </p:spPr>
        <p:txBody>
          <a:bodyPr wrap="none">
            <a:prstTxWarp prst="textNoShape">
              <a:avLst/>
            </a:prstTxWarp>
            <a:spAutoFit/>
          </a:bodyPr>
          <a:lstStyle/>
          <a:p>
            <a:r>
              <a:rPr lang="en-US" sz="1200" b="1">
                <a:solidFill>
                  <a:schemeClr val="bg1"/>
                </a:solidFill>
              </a:rPr>
              <a:t>1</a:t>
            </a:r>
          </a:p>
        </p:txBody>
      </p:sp>
      <p:sp>
        <p:nvSpPr>
          <p:cNvPr id="12" name="Text Box 6"/>
          <p:cNvSpPr txBox="1">
            <a:spLocks noChangeArrowheads="1"/>
          </p:cNvSpPr>
          <p:nvPr/>
        </p:nvSpPr>
        <p:spPr bwMode="auto">
          <a:xfrm>
            <a:off x="1535113" y="4322763"/>
            <a:ext cx="268287" cy="274637"/>
          </a:xfrm>
          <a:prstGeom prst="rect">
            <a:avLst/>
          </a:prstGeom>
          <a:noFill/>
          <a:ln w="9525">
            <a:noFill/>
            <a:miter lim="800000"/>
            <a:headEnd/>
            <a:tailEnd/>
          </a:ln>
        </p:spPr>
        <p:txBody>
          <a:bodyPr wrap="none">
            <a:prstTxWarp prst="textNoShape">
              <a:avLst/>
            </a:prstTxWarp>
            <a:spAutoFit/>
          </a:bodyPr>
          <a:lstStyle/>
          <a:p>
            <a:r>
              <a:rPr lang="en-US" sz="1200" b="1">
                <a:solidFill>
                  <a:schemeClr val="bg1"/>
                </a:solidFill>
              </a:rPr>
              <a:t>2</a:t>
            </a:r>
          </a:p>
        </p:txBody>
      </p:sp>
      <p:sp>
        <p:nvSpPr>
          <p:cNvPr id="13" name="Text Box 7"/>
          <p:cNvSpPr txBox="1">
            <a:spLocks noChangeArrowheads="1"/>
          </p:cNvSpPr>
          <p:nvPr/>
        </p:nvSpPr>
        <p:spPr bwMode="auto">
          <a:xfrm>
            <a:off x="1535113" y="5227638"/>
            <a:ext cx="268287" cy="274637"/>
          </a:xfrm>
          <a:prstGeom prst="rect">
            <a:avLst/>
          </a:prstGeom>
          <a:noFill/>
          <a:ln w="9525">
            <a:noFill/>
            <a:miter lim="800000"/>
            <a:headEnd/>
            <a:tailEnd/>
          </a:ln>
        </p:spPr>
        <p:txBody>
          <a:bodyPr wrap="none">
            <a:prstTxWarp prst="textNoShape">
              <a:avLst/>
            </a:prstTxWarp>
            <a:spAutoFit/>
          </a:bodyPr>
          <a:lstStyle/>
          <a:p>
            <a:r>
              <a:rPr lang="en-US" sz="1200" b="1">
                <a:solidFill>
                  <a:schemeClr val="bg1"/>
                </a:solidFill>
              </a:rPr>
              <a:t>3</a:t>
            </a:r>
          </a:p>
        </p:txBody>
      </p:sp>
      <p:sp>
        <p:nvSpPr>
          <p:cNvPr id="14" name="Text Box 8"/>
          <p:cNvSpPr txBox="1">
            <a:spLocks noChangeArrowheads="1"/>
          </p:cNvSpPr>
          <p:nvPr/>
        </p:nvSpPr>
        <p:spPr bwMode="auto">
          <a:xfrm>
            <a:off x="5114925" y="3425825"/>
            <a:ext cx="268288" cy="274638"/>
          </a:xfrm>
          <a:prstGeom prst="rect">
            <a:avLst/>
          </a:prstGeom>
          <a:noFill/>
          <a:ln w="9525">
            <a:noFill/>
            <a:miter lim="800000"/>
            <a:headEnd/>
            <a:tailEnd/>
          </a:ln>
        </p:spPr>
        <p:txBody>
          <a:bodyPr wrap="none">
            <a:prstTxWarp prst="textNoShape">
              <a:avLst/>
            </a:prstTxWarp>
            <a:spAutoFit/>
          </a:bodyPr>
          <a:lstStyle/>
          <a:p>
            <a:r>
              <a:rPr lang="en-US" sz="1200" b="1">
                <a:solidFill>
                  <a:schemeClr val="bg1"/>
                </a:solidFill>
              </a:rPr>
              <a:t>4</a:t>
            </a:r>
          </a:p>
        </p:txBody>
      </p:sp>
      <p:sp>
        <p:nvSpPr>
          <p:cNvPr id="15" name="Text Box 9"/>
          <p:cNvSpPr txBox="1">
            <a:spLocks noChangeArrowheads="1"/>
          </p:cNvSpPr>
          <p:nvPr/>
        </p:nvSpPr>
        <p:spPr bwMode="auto">
          <a:xfrm>
            <a:off x="5114925" y="4322763"/>
            <a:ext cx="268288" cy="274637"/>
          </a:xfrm>
          <a:prstGeom prst="rect">
            <a:avLst/>
          </a:prstGeom>
          <a:noFill/>
          <a:ln w="9525">
            <a:noFill/>
            <a:miter lim="800000"/>
            <a:headEnd/>
            <a:tailEnd/>
          </a:ln>
        </p:spPr>
        <p:txBody>
          <a:bodyPr wrap="none">
            <a:prstTxWarp prst="textNoShape">
              <a:avLst/>
            </a:prstTxWarp>
            <a:spAutoFit/>
          </a:bodyPr>
          <a:lstStyle/>
          <a:p>
            <a:r>
              <a:rPr lang="en-US" sz="1200" b="1">
                <a:solidFill>
                  <a:schemeClr val="bg1"/>
                </a:solidFill>
              </a:rPr>
              <a:t>5</a:t>
            </a:r>
          </a:p>
        </p:txBody>
      </p:sp>
      <p:sp>
        <p:nvSpPr>
          <p:cNvPr id="16" name="Text Box 10"/>
          <p:cNvSpPr txBox="1">
            <a:spLocks noChangeArrowheads="1"/>
          </p:cNvSpPr>
          <p:nvPr/>
        </p:nvSpPr>
        <p:spPr bwMode="auto">
          <a:xfrm>
            <a:off x="5114925" y="5227638"/>
            <a:ext cx="268288" cy="274637"/>
          </a:xfrm>
          <a:prstGeom prst="rect">
            <a:avLst/>
          </a:prstGeom>
          <a:noFill/>
          <a:ln w="9525">
            <a:noFill/>
            <a:miter lim="800000"/>
            <a:headEnd/>
            <a:tailEnd/>
          </a:ln>
        </p:spPr>
        <p:txBody>
          <a:bodyPr wrap="none">
            <a:prstTxWarp prst="textNoShape">
              <a:avLst/>
            </a:prstTxWarp>
            <a:spAutoFit/>
          </a:bodyPr>
          <a:lstStyle/>
          <a:p>
            <a:r>
              <a:rPr lang="en-US" sz="1200" b="1">
                <a:solidFill>
                  <a:schemeClr val="bg1"/>
                </a:solidFill>
              </a:rPr>
              <a:t>6</a:t>
            </a:r>
          </a:p>
        </p:txBody>
      </p:sp>
      <p:sp>
        <p:nvSpPr>
          <p:cNvPr id="17" name="Text Box 11"/>
          <p:cNvSpPr txBox="1">
            <a:spLocks noChangeArrowheads="1"/>
          </p:cNvSpPr>
          <p:nvPr/>
        </p:nvSpPr>
        <p:spPr bwMode="auto">
          <a:xfrm>
            <a:off x="1509713" y="3700463"/>
            <a:ext cx="2378075" cy="353943"/>
          </a:xfrm>
          <a:prstGeom prst="rect">
            <a:avLst/>
          </a:prstGeom>
          <a:noFill/>
          <a:ln w="9525">
            <a:noFill/>
            <a:miter lim="800000"/>
            <a:headEnd/>
            <a:tailEnd/>
          </a:ln>
        </p:spPr>
        <p:txBody>
          <a:bodyPr>
            <a:prstTxWarp prst="textNoShape">
              <a:avLst/>
            </a:prstTxWarp>
            <a:spAutoFit/>
          </a:bodyPr>
          <a:lstStyle/>
          <a:p>
            <a:pPr algn="ctr"/>
            <a:r>
              <a:rPr lang="en-US" sz="1700" b="1" dirty="0"/>
              <a:t>Tobacco use </a:t>
            </a:r>
          </a:p>
        </p:txBody>
      </p:sp>
      <p:sp>
        <p:nvSpPr>
          <p:cNvPr id="18" name="Text Box 12"/>
          <p:cNvSpPr txBox="1">
            <a:spLocks noChangeArrowheads="1"/>
          </p:cNvSpPr>
          <p:nvPr/>
        </p:nvSpPr>
        <p:spPr bwMode="auto">
          <a:xfrm>
            <a:off x="1317276" y="4684713"/>
            <a:ext cx="3011487" cy="338554"/>
          </a:xfrm>
          <a:prstGeom prst="rect">
            <a:avLst/>
          </a:prstGeom>
          <a:noFill/>
          <a:ln w="9525">
            <a:noFill/>
            <a:miter lim="800000"/>
            <a:headEnd/>
            <a:tailEnd/>
          </a:ln>
        </p:spPr>
        <p:txBody>
          <a:bodyPr>
            <a:prstTxWarp prst="textNoShape">
              <a:avLst/>
            </a:prstTxWarp>
            <a:spAutoFit/>
          </a:bodyPr>
          <a:lstStyle/>
          <a:p>
            <a:r>
              <a:rPr lang="en-US" sz="1600" b="1" dirty="0"/>
              <a:t>Unhealthy dietary behaviors</a:t>
            </a:r>
          </a:p>
        </p:txBody>
      </p:sp>
      <p:sp>
        <p:nvSpPr>
          <p:cNvPr id="19" name="Text Box 13"/>
          <p:cNvSpPr txBox="1">
            <a:spLocks noChangeArrowheads="1"/>
          </p:cNvSpPr>
          <p:nvPr/>
        </p:nvSpPr>
        <p:spPr bwMode="auto">
          <a:xfrm>
            <a:off x="1317276" y="5591175"/>
            <a:ext cx="3071812" cy="338554"/>
          </a:xfrm>
          <a:prstGeom prst="rect">
            <a:avLst/>
          </a:prstGeom>
          <a:noFill/>
          <a:ln w="9525">
            <a:noFill/>
            <a:miter lim="800000"/>
            <a:headEnd/>
            <a:tailEnd/>
          </a:ln>
        </p:spPr>
        <p:txBody>
          <a:bodyPr>
            <a:prstTxWarp prst="textNoShape">
              <a:avLst/>
            </a:prstTxWarp>
            <a:spAutoFit/>
          </a:bodyPr>
          <a:lstStyle/>
          <a:p>
            <a:r>
              <a:rPr lang="en-US" sz="1600" b="1" dirty="0"/>
              <a:t>Inadequate physical activity</a:t>
            </a:r>
          </a:p>
        </p:txBody>
      </p:sp>
      <p:sp>
        <p:nvSpPr>
          <p:cNvPr id="20" name="Text Box 14"/>
          <p:cNvSpPr txBox="1">
            <a:spLocks noChangeArrowheads="1"/>
          </p:cNvSpPr>
          <p:nvPr/>
        </p:nvSpPr>
        <p:spPr bwMode="auto">
          <a:xfrm>
            <a:off x="5078413" y="3794125"/>
            <a:ext cx="2949575" cy="338554"/>
          </a:xfrm>
          <a:prstGeom prst="rect">
            <a:avLst/>
          </a:prstGeom>
          <a:noFill/>
          <a:ln w="9525">
            <a:noFill/>
            <a:miter lim="800000"/>
            <a:headEnd/>
            <a:tailEnd/>
          </a:ln>
        </p:spPr>
        <p:txBody>
          <a:bodyPr>
            <a:prstTxWarp prst="textNoShape">
              <a:avLst/>
            </a:prstTxWarp>
            <a:spAutoFit/>
          </a:bodyPr>
          <a:lstStyle/>
          <a:p>
            <a:r>
              <a:rPr lang="en-US" sz="1600" b="1" dirty="0"/>
              <a:t>Alcohol and other drug use</a:t>
            </a:r>
          </a:p>
        </p:txBody>
      </p:sp>
      <p:sp>
        <p:nvSpPr>
          <p:cNvPr id="21" name="Text Box 15"/>
          <p:cNvSpPr txBox="1">
            <a:spLocks noChangeArrowheads="1"/>
          </p:cNvSpPr>
          <p:nvPr/>
        </p:nvSpPr>
        <p:spPr bwMode="auto">
          <a:xfrm>
            <a:off x="5078413" y="4684713"/>
            <a:ext cx="3011487" cy="338554"/>
          </a:xfrm>
          <a:prstGeom prst="rect">
            <a:avLst/>
          </a:prstGeom>
          <a:noFill/>
          <a:ln w="9525">
            <a:noFill/>
            <a:miter lim="800000"/>
            <a:headEnd/>
            <a:tailEnd/>
          </a:ln>
        </p:spPr>
        <p:txBody>
          <a:bodyPr>
            <a:prstTxWarp prst="textNoShape">
              <a:avLst/>
            </a:prstTxWarp>
            <a:spAutoFit/>
          </a:bodyPr>
          <a:lstStyle/>
          <a:p>
            <a:pPr algn="ctr"/>
            <a:r>
              <a:rPr lang="en-US" sz="1600" b="1" dirty="0"/>
              <a:t>Sexual behaviors</a:t>
            </a:r>
          </a:p>
        </p:txBody>
      </p:sp>
      <p:sp>
        <p:nvSpPr>
          <p:cNvPr id="22" name="Text Box 16"/>
          <p:cNvSpPr txBox="1">
            <a:spLocks noChangeArrowheads="1"/>
          </p:cNvSpPr>
          <p:nvPr/>
        </p:nvSpPr>
        <p:spPr bwMode="auto">
          <a:xfrm>
            <a:off x="5078413" y="5468682"/>
            <a:ext cx="3071812" cy="584776"/>
          </a:xfrm>
          <a:prstGeom prst="rect">
            <a:avLst/>
          </a:prstGeom>
          <a:noFill/>
          <a:ln w="9525">
            <a:noFill/>
            <a:miter lim="800000"/>
            <a:headEnd/>
            <a:tailEnd/>
          </a:ln>
        </p:spPr>
        <p:txBody>
          <a:bodyPr>
            <a:prstTxWarp prst="textNoShape">
              <a:avLst/>
            </a:prstTxWarp>
            <a:spAutoFit/>
          </a:bodyPr>
          <a:lstStyle/>
          <a:p>
            <a:r>
              <a:rPr lang="en-US" sz="1600" b="1" dirty="0"/>
              <a:t>Behaviors that contribute to injuries and violence</a:t>
            </a:r>
          </a:p>
        </p:txBody>
      </p:sp>
    </p:spTree>
    <p:extLst>
      <p:ext uri="{BB962C8B-B14F-4D97-AF65-F5344CB8AC3E}">
        <p14:creationId xmlns:p14="http://schemas.microsoft.com/office/powerpoint/2010/main" val="4954335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Top)">
                                      <p:cBhvr>
                                        <p:cTn id="7" dur="500"/>
                                        <p:tgtEl>
                                          <p:spTgt spid="17"/>
                                        </p:tgtEl>
                                      </p:cBhvr>
                                    </p:animEffect>
                                  </p:childTnLst>
                                </p:cTn>
                              </p:par>
                            </p:childTnLst>
                          </p:cTn>
                        </p:par>
                        <p:par>
                          <p:cTn id="8" fill="hold">
                            <p:stCondLst>
                              <p:cond delay="500"/>
                            </p:stCondLst>
                            <p:childTnLst>
                              <p:par>
                                <p:cTn id="9" presetID="12" presetClass="entr" presetSubtype="1" fill="hold" grpId="0" nodeType="afterEffect">
                                  <p:stCondLst>
                                    <p:cond delay="500"/>
                                  </p:stCondLst>
                                  <p:childTnLst>
                                    <p:set>
                                      <p:cBhvr>
                                        <p:cTn id="10" dur="1" fill="hold">
                                          <p:stCondLst>
                                            <p:cond delay="0"/>
                                          </p:stCondLst>
                                        </p:cTn>
                                        <p:tgtEl>
                                          <p:spTgt spid="18"/>
                                        </p:tgtEl>
                                        <p:attrNameLst>
                                          <p:attrName>style.visibility</p:attrName>
                                        </p:attrNameLst>
                                      </p:cBhvr>
                                      <p:to>
                                        <p:strVal val="visible"/>
                                      </p:to>
                                    </p:set>
                                    <p:animEffect transition="in" filter="slide(fromTop)">
                                      <p:cBhvr>
                                        <p:cTn id="11" dur="500"/>
                                        <p:tgtEl>
                                          <p:spTgt spid="18"/>
                                        </p:tgtEl>
                                      </p:cBhvr>
                                    </p:animEffect>
                                  </p:childTnLst>
                                </p:cTn>
                              </p:par>
                            </p:childTnLst>
                          </p:cTn>
                        </p:par>
                        <p:par>
                          <p:cTn id="12" fill="hold">
                            <p:stCondLst>
                              <p:cond delay="1500"/>
                            </p:stCondLst>
                            <p:childTnLst>
                              <p:par>
                                <p:cTn id="13" presetID="12" presetClass="entr" presetSubtype="1" fill="hold" grpId="0" nodeType="afterEffect">
                                  <p:stCondLst>
                                    <p:cond delay="500"/>
                                  </p:stCondLst>
                                  <p:childTnLst>
                                    <p:set>
                                      <p:cBhvr>
                                        <p:cTn id="14" dur="1" fill="hold">
                                          <p:stCondLst>
                                            <p:cond delay="0"/>
                                          </p:stCondLst>
                                        </p:cTn>
                                        <p:tgtEl>
                                          <p:spTgt spid="19"/>
                                        </p:tgtEl>
                                        <p:attrNameLst>
                                          <p:attrName>style.visibility</p:attrName>
                                        </p:attrNameLst>
                                      </p:cBhvr>
                                      <p:to>
                                        <p:strVal val="visible"/>
                                      </p:to>
                                    </p:set>
                                    <p:animEffect transition="in" filter="slide(fromTop)">
                                      <p:cBhvr>
                                        <p:cTn id="15" dur="500"/>
                                        <p:tgtEl>
                                          <p:spTgt spid="19"/>
                                        </p:tgtEl>
                                      </p:cBhvr>
                                    </p:animEffect>
                                  </p:childTnLst>
                                </p:cTn>
                              </p:par>
                            </p:childTnLst>
                          </p:cTn>
                        </p:par>
                        <p:par>
                          <p:cTn id="16" fill="hold">
                            <p:stCondLst>
                              <p:cond delay="2500"/>
                            </p:stCondLst>
                            <p:childTnLst>
                              <p:par>
                                <p:cTn id="17" presetID="12" presetClass="entr" presetSubtype="1" fill="hold" grpId="0" nodeType="afterEffect">
                                  <p:stCondLst>
                                    <p:cond delay="500"/>
                                  </p:stCondLst>
                                  <p:childTnLst>
                                    <p:set>
                                      <p:cBhvr>
                                        <p:cTn id="18" dur="1" fill="hold">
                                          <p:stCondLst>
                                            <p:cond delay="0"/>
                                          </p:stCondLst>
                                        </p:cTn>
                                        <p:tgtEl>
                                          <p:spTgt spid="20"/>
                                        </p:tgtEl>
                                        <p:attrNameLst>
                                          <p:attrName>style.visibility</p:attrName>
                                        </p:attrNameLst>
                                      </p:cBhvr>
                                      <p:to>
                                        <p:strVal val="visible"/>
                                      </p:to>
                                    </p:set>
                                    <p:animEffect transition="in" filter="slide(fromTop)">
                                      <p:cBhvr>
                                        <p:cTn id="19" dur="500"/>
                                        <p:tgtEl>
                                          <p:spTgt spid="20"/>
                                        </p:tgtEl>
                                      </p:cBhvr>
                                    </p:animEffect>
                                  </p:childTnLst>
                                </p:cTn>
                              </p:par>
                            </p:childTnLst>
                          </p:cTn>
                        </p:par>
                        <p:par>
                          <p:cTn id="20" fill="hold">
                            <p:stCondLst>
                              <p:cond delay="3500"/>
                            </p:stCondLst>
                            <p:childTnLst>
                              <p:par>
                                <p:cTn id="21" presetID="12" presetClass="entr" presetSubtype="1" fill="hold" grpId="0" nodeType="afterEffect">
                                  <p:stCondLst>
                                    <p:cond delay="500"/>
                                  </p:stCondLst>
                                  <p:childTnLst>
                                    <p:set>
                                      <p:cBhvr>
                                        <p:cTn id="22" dur="1" fill="hold">
                                          <p:stCondLst>
                                            <p:cond delay="0"/>
                                          </p:stCondLst>
                                        </p:cTn>
                                        <p:tgtEl>
                                          <p:spTgt spid="21"/>
                                        </p:tgtEl>
                                        <p:attrNameLst>
                                          <p:attrName>style.visibility</p:attrName>
                                        </p:attrNameLst>
                                      </p:cBhvr>
                                      <p:to>
                                        <p:strVal val="visible"/>
                                      </p:to>
                                    </p:set>
                                    <p:animEffect transition="in" filter="slide(fromTop)">
                                      <p:cBhvr>
                                        <p:cTn id="23" dur="500"/>
                                        <p:tgtEl>
                                          <p:spTgt spid="21"/>
                                        </p:tgtEl>
                                      </p:cBhvr>
                                    </p:animEffect>
                                  </p:childTnLst>
                                </p:cTn>
                              </p:par>
                            </p:childTnLst>
                          </p:cTn>
                        </p:par>
                        <p:par>
                          <p:cTn id="24" fill="hold">
                            <p:stCondLst>
                              <p:cond delay="4500"/>
                            </p:stCondLst>
                            <p:childTnLst>
                              <p:par>
                                <p:cTn id="25" presetID="12" presetClass="entr" presetSubtype="1" fill="hold" grpId="0" nodeType="afterEffect">
                                  <p:stCondLst>
                                    <p:cond delay="500"/>
                                  </p:stCondLst>
                                  <p:childTnLst>
                                    <p:set>
                                      <p:cBhvr>
                                        <p:cTn id="26" dur="1" fill="hold">
                                          <p:stCondLst>
                                            <p:cond delay="0"/>
                                          </p:stCondLst>
                                        </p:cTn>
                                        <p:tgtEl>
                                          <p:spTgt spid="22"/>
                                        </p:tgtEl>
                                        <p:attrNameLst>
                                          <p:attrName>style.visibility</p:attrName>
                                        </p:attrNameLst>
                                      </p:cBhvr>
                                      <p:to>
                                        <p:strVal val="visible"/>
                                      </p:to>
                                    </p:set>
                                    <p:animEffect transition="in" filter="slide(fromTop)">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900" dirty="0"/>
              <a:t>How to Avoid or Reduce Risks</a:t>
            </a:r>
          </a:p>
        </p:txBody>
      </p:sp>
      <p:sp>
        <p:nvSpPr>
          <p:cNvPr id="7" name="Content Placeholder 6"/>
          <p:cNvSpPr>
            <a:spLocks noGrp="1"/>
          </p:cNvSpPr>
          <p:nvPr>
            <p:ph idx="1"/>
          </p:nvPr>
        </p:nvSpPr>
        <p:spPr>
          <a:xfrm>
            <a:off x="549275" y="1510405"/>
            <a:ext cx="8042276" cy="4043979"/>
          </a:xfrm>
        </p:spPr>
        <p:txBody>
          <a:bodyPr>
            <a:normAutofit fontScale="92500" lnSpcReduction="20000"/>
          </a:bodyPr>
          <a:lstStyle/>
          <a:p>
            <a:pPr>
              <a:lnSpc>
                <a:spcPct val="120000"/>
              </a:lnSpc>
            </a:pPr>
            <a:r>
              <a:rPr lang="en-US" b="1" u="sng" dirty="0" smtClean="0">
                <a:solidFill>
                  <a:schemeClr val="accent3"/>
                </a:solidFill>
              </a:rPr>
              <a:t>Prevention</a:t>
            </a:r>
            <a:r>
              <a:rPr lang="en-US" dirty="0" smtClean="0">
                <a:solidFill>
                  <a:schemeClr val="bg1">
                    <a:lumMod val="50000"/>
                  </a:schemeClr>
                </a:solidFill>
              </a:rPr>
              <a:t>: </a:t>
            </a:r>
            <a:r>
              <a:rPr lang="en-US" dirty="0">
                <a:solidFill>
                  <a:schemeClr val="bg1">
                    <a:lumMod val="50000"/>
                  </a:schemeClr>
                </a:solidFill>
              </a:rPr>
              <a:t>Taking steps to keep something from happening or getting worse.</a:t>
            </a:r>
          </a:p>
          <a:p>
            <a:pPr>
              <a:lnSpc>
                <a:spcPct val="120000"/>
              </a:lnSpc>
            </a:pPr>
            <a:r>
              <a:rPr lang="en-US" dirty="0">
                <a:solidFill>
                  <a:schemeClr val="bg1">
                    <a:lumMod val="50000"/>
                  </a:schemeClr>
                </a:solidFill>
              </a:rPr>
              <a:t>Practicing healthy habits to keep a person well and free from disease and other ailments.</a:t>
            </a:r>
          </a:p>
          <a:p>
            <a:pPr>
              <a:lnSpc>
                <a:spcPct val="120000"/>
              </a:lnSpc>
            </a:pPr>
            <a:r>
              <a:rPr lang="en-US" dirty="0">
                <a:solidFill>
                  <a:schemeClr val="bg1">
                    <a:lumMod val="50000"/>
                  </a:schemeClr>
                </a:solidFill>
              </a:rPr>
              <a:t>Ex. Seatbelts, sunscreen, wearing a helmet, getting regular check-ups.</a:t>
            </a:r>
          </a:p>
          <a:p>
            <a:pPr>
              <a:lnSpc>
                <a:spcPct val="120000"/>
              </a:lnSpc>
            </a:pPr>
            <a:r>
              <a:rPr lang="en-US" b="1" u="sng" dirty="0" smtClean="0">
                <a:solidFill>
                  <a:srgbClr val="E2751D"/>
                </a:solidFill>
              </a:rPr>
              <a:t>Abstinence</a:t>
            </a:r>
            <a:r>
              <a:rPr lang="en-US" dirty="0" smtClean="0">
                <a:solidFill>
                  <a:schemeClr val="bg1">
                    <a:lumMod val="50000"/>
                  </a:schemeClr>
                </a:solidFill>
              </a:rPr>
              <a:t>: </a:t>
            </a:r>
            <a:r>
              <a:rPr lang="en-US" dirty="0">
                <a:solidFill>
                  <a:schemeClr val="bg1">
                    <a:lumMod val="50000"/>
                  </a:schemeClr>
                </a:solidFill>
              </a:rPr>
              <a:t>A deliberate decision to avoid high-risk behaviors, including sexual activity, and the use of tobacco, alcohol, and other drugs</a:t>
            </a:r>
            <a:r>
              <a:rPr lang="en-US" dirty="0" smtClean="0">
                <a:solidFill>
                  <a:schemeClr val="bg1">
                    <a:lumMod val="50000"/>
                  </a:schemeClr>
                </a:solidFill>
              </a:rPr>
              <a:t>.</a:t>
            </a:r>
          </a:p>
        </p:txBody>
      </p:sp>
      <p:sp>
        <p:nvSpPr>
          <p:cNvPr id="11" name="Text Box 5"/>
          <p:cNvSpPr txBox="1">
            <a:spLocks noChangeArrowheads="1"/>
          </p:cNvSpPr>
          <p:nvPr/>
        </p:nvSpPr>
        <p:spPr bwMode="auto">
          <a:xfrm>
            <a:off x="1535113" y="3425825"/>
            <a:ext cx="268287" cy="274638"/>
          </a:xfrm>
          <a:prstGeom prst="rect">
            <a:avLst/>
          </a:prstGeom>
          <a:noFill/>
          <a:ln w="9525">
            <a:noFill/>
            <a:miter lim="800000"/>
            <a:headEnd/>
            <a:tailEnd/>
          </a:ln>
        </p:spPr>
        <p:txBody>
          <a:bodyPr wrap="none">
            <a:prstTxWarp prst="textNoShape">
              <a:avLst/>
            </a:prstTxWarp>
            <a:spAutoFit/>
          </a:bodyPr>
          <a:lstStyle/>
          <a:p>
            <a:r>
              <a:rPr lang="en-US" sz="1200" b="1">
                <a:solidFill>
                  <a:schemeClr val="bg1"/>
                </a:solidFill>
              </a:rPr>
              <a:t>1</a:t>
            </a:r>
          </a:p>
        </p:txBody>
      </p:sp>
      <p:sp>
        <p:nvSpPr>
          <p:cNvPr id="12" name="Text Box 6"/>
          <p:cNvSpPr txBox="1">
            <a:spLocks noChangeArrowheads="1"/>
          </p:cNvSpPr>
          <p:nvPr/>
        </p:nvSpPr>
        <p:spPr bwMode="auto">
          <a:xfrm>
            <a:off x="1535113" y="4322763"/>
            <a:ext cx="268287" cy="274637"/>
          </a:xfrm>
          <a:prstGeom prst="rect">
            <a:avLst/>
          </a:prstGeom>
          <a:noFill/>
          <a:ln w="9525">
            <a:noFill/>
            <a:miter lim="800000"/>
            <a:headEnd/>
            <a:tailEnd/>
          </a:ln>
        </p:spPr>
        <p:txBody>
          <a:bodyPr wrap="none">
            <a:prstTxWarp prst="textNoShape">
              <a:avLst/>
            </a:prstTxWarp>
            <a:spAutoFit/>
          </a:bodyPr>
          <a:lstStyle/>
          <a:p>
            <a:r>
              <a:rPr lang="en-US" sz="1200" b="1">
                <a:solidFill>
                  <a:schemeClr val="bg1"/>
                </a:solidFill>
              </a:rPr>
              <a:t>2</a:t>
            </a:r>
          </a:p>
        </p:txBody>
      </p:sp>
      <p:sp>
        <p:nvSpPr>
          <p:cNvPr id="13" name="Text Box 7"/>
          <p:cNvSpPr txBox="1">
            <a:spLocks noChangeArrowheads="1"/>
          </p:cNvSpPr>
          <p:nvPr/>
        </p:nvSpPr>
        <p:spPr bwMode="auto">
          <a:xfrm>
            <a:off x="1535113" y="5227638"/>
            <a:ext cx="268287" cy="274637"/>
          </a:xfrm>
          <a:prstGeom prst="rect">
            <a:avLst/>
          </a:prstGeom>
          <a:noFill/>
          <a:ln w="9525">
            <a:noFill/>
            <a:miter lim="800000"/>
            <a:headEnd/>
            <a:tailEnd/>
          </a:ln>
        </p:spPr>
        <p:txBody>
          <a:bodyPr wrap="none">
            <a:prstTxWarp prst="textNoShape">
              <a:avLst/>
            </a:prstTxWarp>
            <a:spAutoFit/>
          </a:bodyPr>
          <a:lstStyle/>
          <a:p>
            <a:r>
              <a:rPr lang="en-US" sz="1200" b="1">
                <a:solidFill>
                  <a:schemeClr val="bg1"/>
                </a:solidFill>
              </a:rPr>
              <a:t>3</a:t>
            </a:r>
          </a:p>
        </p:txBody>
      </p:sp>
      <p:sp>
        <p:nvSpPr>
          <p:cNvPr id="14" name="Text Box 8"/>
          <p:cNvSpPr txBox="1">
            <a:spLocks noChangeArrowheads="1"/>
          </p:cNvSpPr>
          <p:nvPr/>
        </p:nvSpPr>
        <p:spPr bwMode="auto">
          <a:xfrm>
            <a:off x="5114925" y="3425825"/>
            <a:ext cx="268288" cy="274638"/>
          </a:xfrm>
          <a:prstGeom prst="rect">
            <a:avLst/>
          </a:prstGeom>
          <a:noFill/>
          <a:ln w="9525">
            <a:noFill/>
            <a:miter lim="800000"/>
            <a:headEnd/>
            <a:tailEnd/>
          </a:ln>
        </p:spPr>
        <p:txBody>
          <a:bodyPr wrap="none">
            <a:prstTxWarp prst="textNoShape">
              <a:avLst/>
            </a:prstTxWarp>
            <a:spAutoFit/>
          </a:bodyPr>
          <a:lstStyle/>
          <a:p>
            <a:r>
              <a:rPr lang="en-US" sz="1200" b="1">
                <a:solidFill>
                  <a:schemeClr val="bg1"/>
                </a:solidFill>
              </a:rPr>
              <a:t>4</a:t>
            </a:r>
          </a:p>
        </p:txBody>
      </p:sp>
      <p:sp>
        <p:nvSpPr>
          <p:cNvPr id="15" name="Text Box 9"/>
          <p:cNvSpPr txBox="1">
            <a:spLocks noChangeArrowheads="1"/>
          </p:cNvSpPr>
          <p:nvPr/>
        </p:nvSpPr>
        <p:spPr bwMode="auto">
          <a:xfrm>
            <a:off x="5114925" y="4322763"/>
            <a:ext cx="268288" cy="274637"/>
          </a:xfrm>
          <a:prstGeom prst="rect">
            <a:avLst/>
          </a:prstGeom>
          <a:noFill/>
          <a:ln w="9525">
            <a:noFill/>
            <a:miter lim="800000"/>
            <a:headEnd/>
            <a:tailEnd/>
          </a:ln>
        </p:spPr>
        <p:txBody>
          <a:bodyPr wrap="none">
            <a:prstTxWarp prst="textNoShape">
              <a:avLst/>
            </a:prstTxWarp>
            <a:spAutoFit/>
          </a:bodyPr>
          <a:lstStyle/>
          <a:p>
            <a:r>
              <a:rPr lang="en-US" sz="1200" b="1">
                <a:solidFill>
                  <a:schemeClr val="bg1"/>
                </a:solidFill>
              </a:rPr>
              <a:t>5</a:t>
            </a:r>
          </a:p>
        </p:txBody>
      </p:sp>
      <p:sp>
        <p:nvSpPr>
          <p:cNvPr id="16" name="Text Box 10"/>
          <p:cNvSpPr txBox="1">
            <a:spLocks noChangeArrowheads="1"/>
          </p:cNvSpPr>
          <p:nvPr/>
        </p:nvSpPr>
        <p:spPr bwMode="auto">
          <a:xfrm>
            <a:off x="5114925" y="5227638"/>
            <a:ext cx="268288" cy="274637"/>
          </a:xfrm>
          <a:prstGeom prst="rect">
            <a:avLst/>
          </a:prstGeom>
          <a:noFill/>
          <a:ln w="9525">
            <a:noFill/>
            <a:miter lim="800000"/>
            <a:headEnd/>
            <a:tailEnd/>
          </a:ln>
        </p:spPr>
        <p:txBody>
          <a:bodyPr wrap="none">
            <a:prstTxWarp prst="textNoShape">
              <a:avLst/>
            </a:prstTxWarp>
            <a:spAutoFit/>
          </a:bodyPr>
          <a:lstStyle/>
          <a:p>
            <a:r>
              <a:rPr lang="en-US" sz="1200" b="1">
                <a:solidFill>
                  <a:schemeClr val="bg1"/>
                </a:solidFill>
              </a:rPr>
              <a:t>6</a:t>
            </a:r>
          </a:p>
        </p:txBody>
      </p:sp>
      <p:pic>
        <p:nvPicPr>
          <p:cNvPr id="23" name="Picture 22" descr="no"/>
          <p:cNvPicPr>
            <a:picLocks noChangeAspect="1"/>
          </p:cNvPicPr>
          <p:nvPr/>
        </p:nvPicPr>
        <p:blipFill>
          <a:blip r:embed="rId2"/>
          <a:stretch>
            <a:fillRect/>
          </a:stretch>
        </p:blipFill>
        <p:spPr>
          <a:xfrm>
            <a:off x="7133025" y="5227638"/>
            <a:ext cx="1338248" cy="1317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6449186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womanreadinglabel.jpg"/>
          <p:cNvPicPr>
            <a:picLocks noGrp="1" noChangeAspect="1"/>
          </p:cNvPicPr>
          <p:nvPr>
            <p:ph sz="half" idx="2"/>
          </p:nvPr>
        </p:nvPicPr>
        <p:blipFill>
          <a:blip r:embed="rId2"/>
          <a:srcRect l="-16352" r="-16352"/>
          <a:stretch>
            <a:fillRect/>
          </a:stretch>
        </p:blipFill>
        <p:spPr>
          <a:xfrm>
            <a:off x="6440008" y="2565745"/>
            <a:ext cx="2818597" cy="3187699"/>
          </a:xfrm>
        </p:spPr>
      </p:pic>
      <p:sp>
        <p:nvSpPr>
          <p:cNvPr id="10" name="Rectangle 3"/>
          <p:cNvSpPr txBox="1">
            <a:spLocks noChangeArrowheads="1"/>
          </p:cNvSpPr>
          <p:nvPr/>
        </p:nvSpPr>
        <p:spPr bwMode="auto">
          <a:xfrm>
            <a:off x="549275" y="1600201"/>
            <a:ext cx="4424790" cy="2046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5000"/>
              </a:lnSpc>
              <a:spcBef>
                <a:spcPct val="30000"/>
              </a:spcBef>
              <a:spcAft>
                <a:spcPct val="0"/>
              </a:spcAft>
              <a:buClrTx/>
              <a:buSzTx/>
              <a:buFontTx/>
              <a:buNone/>
              <a:tabLst/>
              <a:defRPr/>
            </a:pPr>
            <a:r>
              <a:rPr kumimoji="0" lang="en-US" sz="2200" b="0" i="0" u="none" strike="noStrike" kern="0" cap="none" spc="0" normalizeH="0" baseline="0" noProof="0" dirty="0" smtClean="0">
                <a:ln>
                  <a:noFill/>
                </a:ln>
                <a:solidFill>
                  <a:srgbClr val="292929"/>
                </a:solidFill>
                <a:effectLst/>
                <a:uLnTx/>
                <a:uFillTx/>
                <a:latin typeface="Arial"/>
                <a:ea typeface="+mn-ea"/>
                <a:cs typeface="Arial"/>
              </a:rPr>
              <a:t>To become an informed individual who can make sound health decisions, one must know how to: </a:t>
            </a:r>
            <a:endParaRPr kumimoji="0" lang="en-US" sz="2200" b="0" i="0" u="none" strike="noStrike" kern="0" cap="none" spc="0" normalizeH="0" baseline="0" noProof="0" dirty="0">
              <a:ln>
                <a:noFill/>
              </a:ln>
              <a:solidFill>
                <a:srgbClr val="292929"/>
              </a:solidFill>
              <a:effectLst/>
              <a:uLnTx/>
              <a:uFillTx/>
              <a:latin typeface="Arial"/>
              <a:ea typeface="+mn-ea"/>
              <a:cs typeface="Arial"/>
            </a:endParaRPr>
          </a:p>
        </p:txBody>
      </p:sp>
      <p:sp>
        <p:nvSpPr>
          <p:cNvPr id="11" name="Rectangle 12"/>
          <p:cNvSpPr>
            <a:spLocks noChangeArrowheads="1"/>
          </p:cNvSpPr>
          <p:nvPr/>
        </p:nvSpPr>
        <p:spPr bwMode="auto">
          <a:xfrm>
            <a:off x="549275" y="5072857"/>
            <a:ext cx="6096000" cy="569912"/>
          </a:xfrm>
          <a:prstGeom prst="rect">
            <a:avLst/>
          </a:prstGeom>
          <a:solidFill>
            <a:srgbClr val="FCF3CC"/>
          </a:solidFill>
          <a:ln w="9525">
            <a:noFill/>
            <a:miter lim="800000"/>
            <a:headEnd/>
            <a:tailEnd/>
          </a:ln>
        </p:spPr>
        <p:txBody>
          <a:bodyPr lIns="365760" anchor="ctr">
            <a:prstTxWarp prst="textNoShape">
              <a:avLst/>
            </a:prstTxWarp>
          </a:bodyPr>
          <a:lstStyle/>
          <a:p>
            <a:pPr>
              <a:lnSpc>
                <a:spcPct val="105000"/>
              </a:lnSpc>
              <a:spcBef>
                <a:spcPct val="30000"/>
              </a:spcBef>
            </a:pPr>
            <a:r>
              <a:rPr lang="en-US" sz="2000" b="1">
                <a:solidFill>
                  <a:srgbClr val="1D5EAB"/>
                </a:solidFill>
              </a:rPr>
              <a:t>Understand test results </a:t>
            </a:r>
          </a:p>
        </p:txBody>
      </p:sp>
      <p:sp>
        <p:nvSpPr>
          <p:cNvPr id="12" name="Rectangle 11"/>
          <p:cNvSpPr>
            <a:spLocks noChangeArrowheads="1"/>
          </p:cNvSpPr>
          <p:nvPr/>
        </p:nvSpPr>
        <p:spPr bwMode="auto">
          <a:xfrm>
            <a:off x="549275" y="4502944"/>
            <a:ext cx="6096000" cy="569913"/>
          </a:xfrm>
          <a:prstGeom prst="rect">
            <a:avLst/>
          </a:prstGeom>
          <a:solidFill>
            <a:srgbClr val="FDDDCE"/>
          </a:solidFill>
          <a:ln w="9525">
            <a:noFill/>
            <a:miter lim="800000"/>
            <a:headEnd/>
            <a:tailEnd/>
          </a:ln>
        </p:spPr>
        <p:txBody>
          <a:bodyPr lIns="365760" anchor="ctr">
            <a:prstTxWarp prst="textNoShape">
              <a:avLst/>
            </a:prstTxWarp>
          </a:bodyPr>
          <a:lstStyle/>
          <a:p>
            <a:pPr>
              <a:lnSpc>
                <a:spcPct val="105000"/>
              </a:lnSpc>
              <a:spcBef>
                <a:spcPct val="30000"/>
              </a:spcBef>
            </a:pPr>
            <a:r>
              <a:rPr lang="en-US" sz="2000" b="1">
                <a:solidFill>
                  <a:srgbClr val="1D5EAB"/>
                </a:solidFill>
              </a:rPr>
              <a:t>Figure out how much medicine to take </a:t>
            </a:r>
          </a:p>
        </p:txBody>
      </p:sp>
      <p:sp>
        <p:nvSpPr>
          <p:cNvPr id="13" name="Rectangle 10"/>
          <p:cNvSpPr>
            <a:spLocks noChangeArrowheads="1"/>
          </p:cNvSpPr>
          <p:nvPr/>
        </p:nvSpPr>
        <p:spPr bwMode="auto">
          <a:xfrm>
            <a:off x="549275" y="3931444"/>
            <a:ext cx="6096000" cy="571500"/>
          </a:xfrm>
          <a:prstGeom prst="rect">
            <a:avLst/>
          </a:prstGeom>
          <a:solidFill>
            <a:srgbClr val="FCF3CC"/>
          </a:solidFill>
          <a:ln w="9525">
            <a:noFill/>
            <a:miter lim="800000"/>
            <a:headEnd/>
            <a:tailEnd/>
          </a:ln>
        </p:spPr>
        <p:txBody>
          <a:bodyPr lIns="365760" anchor="ctr">
            <a:prstTxWarp prst="textNoShape">
              <a:avLst/>
            </a:prstTxWarp>
          </a:bodyPr>
          <a:lstStyle/>
          <a:p>
            <a:pPr>
              <a:lnSpc>
                <a:spcPct val="105000"/>
              </a:lnSpc>
              <a:spcBef>
                <a:spcPct val="30000"/>
              </a:spcBef>
            </a:pPr>
            <a:r>
              <a:rPr lang="en-US" sz="2000" b="1">
                <a:solidFill>
                  <a:srgbClr val="1D5EAB"/>
                </a:solidFill>
              </a:rPr>
              <a:t>Assess the risks and benefits of treatment </a:t>
            </a:r>
          </a:p>
        </p:txBody>
      </p:sp>
      <p:sp>
        <p:nvSpPr>
          <p:cNvPr id="14" name="Rectangle 9"/>
          <p:cNvSpPr>
            <a:spLocks noChangeArrowheads="1"/>
          </p:cNvSpPr>
          <p:nvPr/>
        </p:nvSpPr>
        <p:spPr bwMode="auto">
          <a:xfrm>
            <a:off x="549275" y="3361532"/>
            <a:ext cx="6096000" cy="569912"/>
          </a:xfrm>
          <a:prstGeom prst="rect">
            <a:avLst/>
          </a:prstGeom>
          <a:solidFill>
            <a:srgbClr val="FDDDCE"/>
          </a:solidFill>
          <a:ln w="9525">
            <a:noFill/>
            <a:miter lim="800000"/>
            <a:headEnd/>
            <a:tailEnd/>
          </a:ln>
        </p:spPr>
        <p:txBody>
          <a:bodyPr lIns="365760" anchor="ctr">
            <a:prstTxWarp prst="textNoShape">
              <a:avLst/>
            </a:prstTxWarp>
          </a:bodyPr>
          <a:lstStyle/>
          <a:p>
            <a:pPr>
              <a:lnSpc>
                <a:spcPct val="105000"/>
              </a:lnSpc>
              <a:spcBef>
                <a:spcPct val="30000"/>
              </a:spcBef>
            </a:pPr>
            <a:r>
              <a:rPr lang="en-US" sz="2000" b="1">
                <a:solidFill>
                  <a:srgbClr val="1D5EAB"/>
                </a:solidFill>
              </a:rPr>
              <a:t>Decide if the information is correct </a:t>
            </a:r>
          </a:p>
        </p:txBody>
      </p:sp>
      <p:sp>
        <p:nvSpPr>
          <p:cNvPr id="15" name="Rectangle 8"/>
          <p:cNvSpPr>
            <a:spLocks noChangeArrowheads="1"/>
          </p:cNvSpPr>
          <p:nvPr/>
        </p:nvSpPr>
        <p:spPr bwMode="auto">
          <a:xfrm>
            <a:off x="549275" y="2812838"/>
            <a:ext cx="6096000" cy="569913"/>
          </a:xfrm>
          <a:prstGeom prst="rect">
            <a:avLst/>
          </a:prstGeom>
          <a:solidFill>
            <a:srgbClr val="FCF3CC"/>
          </a:solidFill>
          <a:ln w="9525">
            <a:noFill/>
            <a:miter lim="800000"/>
            <a:headEnd/>
            <a:tailEnd/>
          </a:ln>
        </p:spPr>
        <p:txBody>
          <a:bodyPr lIns="365760" anchor="ctr">
            <a:prstTxWarp prst="textNoShape">
              <a:avLst/>
            </a:prstTxWarp>
          </a:bodyPr>
          <a:lstStyle/>
          <a:p>
            <a:pPr>
              <a:lnSpc>
                <a:spcPct val="105000"/>
              </a:lnSpc>
              <a:spcBef>
                <a:spcPct val="30000"/>
              </a:spcBef>
            </a:pPr>
            <a:r>
              <a:rPr lang="en-US" sz="2000" b="1" dirty="0">
                <a:solidFill>
                  <a:srgbClr val="1D5EAB"/>
                </a:solidFill>
              </a:rPr>
              <a:t>Find health information </a:t>
            </a:r>
          </a:p>
        </p:txBody>
      </p:sp>
      <p:sp>
        <p:nvSpPr>
          <p:cNvPr id="16" name="Line 13"/>
          <p:cNvSpPr>
            <a:spLocks noChangeShapeType="1"/>
          </p:cNvSpPr>
          <p:nvPr/>
        </p:nvSpPr>
        <p:spPr bwMode="auto">
          <a:xfrm>
            <a:off x="549275" y="2812838"/>
            <a:ext cx="6096000" cy="0"/>
          </a:xfrm>
          <a:prstGeom prst="line">
            <a:avLst/>
          </a:prstGeom>
          <a:noFill/>
          <a:ln w="28575" cap="sq">
            <a:solidFill>
              <a:schemeClr val="tx1"/>
            </a:solidFill>
            <a:round/>
            <a:headEnd/>
            <a:tailEnd/>
          </a:ln>
        </p:spPr>
        <p:txBody>
          <a:bodyPr>
            <a:prstTxWarp prst="textNoShape">
              <a:avLst/>
            </a:prstTxWarp>
          </a:bodyPr>
          <a:lstStyle/>
          <a:p>
            <a:endParaRPr lang="en-US"/>
          </a:p>
        </p:txBody>
      </p:sp>
      <p:sp>
        <p:nvSpPr>
          <p:cNvPr id="17" name="Line 18"/>
          <p:cNvSpPr>
            <a:spLocks noChangeShapeType="1"/>
          </p:cNvSpPr>
          <p:nvPr/>
        </p:nvSpPr>
        <p:spPr bwMode="auto">
          <a:xfrm>
            <a:off x="549275" y="5641975"/>
            <a:ext cx="6096000" cy="0"/>
          </a:xfrm>
          <a:prstGeom prst="line">
            <a:avLst/>
          </a:prstGeom>
          <a:noFill/>
          <a:ln w="28575" cap="sq">
            <a:solidFill>
              <a:schemeClr val="tx1"/>
            </a:solidFill>
            <a:round/>
            <a:headEnd/>
            <a:tailEnd/>
          </a:ln>
        </p:spPr>
        <p:txBody>
          <a:bodyPr>
            <a:prstTxWarp prst="textNoShape">
              <a:avLst/>
            </a:prstTxWarp>
          </a:bodyPr>
          <a:lstStyle/>
          <a:p>
            <a:endParaRPr lang="en-US"/>
          </a:p>
        </p:txBody>
      </p:sp>
      <p:sp>
        <p:nvSpPr>
          <p:cNvPr id="18" name="Line 19"/>
          <p:cNvSpPr>
            <a:spLocks noChangeShapeType="1"/>
          </p:cNvSpPr>
          <p:nvPr/>
        </p:nvSpPr>
        <p:spPr bwMode="auto">
          <a:xfrm>
            <a:off x="549275" y="2790825"/>
            <a:ext cx="0" cy="2851150"/>
          </a:xfrm>
          <a:prstGeom prst="line">
            <a:avLst/>
          </a:prstGeom>
          <a:noFill/>
          <a:ln w="28575" cap="sq">
            <a:solidFill>
              <a:schemeClr val="tx1"/>
            </a:solidFill>
            <a:round/>
            <a:headEnd/>
            <a:tailEnd/>
          </a:ln>
        </p:spPr>
        <p:txBody>
          <a:bodyPr>
            <a:prstTxWarp prst="textNoShape">
              <a:avLst/>
            </a:prstTxWarp>
          </a:bodyPr>
          <a:lstStyle/>
          <a:p>
            <a:endParaRPr lang="en-US"/>
          </a:p>
        </p:txBody>
      </p:sp>
      <p:sp>
        <p:nvSpPr>
          <p:cNvPr id="19" name="Line 20"/>
          <p:cNvSpPr>
            <a:spLocks noChangeShapeType="1"/>
          </p:cNvSpPr>
          <p:nvPr/>
        </p:nvSpPr>
        <p:spPr bwMode="auto">
          <a:xfrm>
            <a:off x="6645275" y="2790825"/>
            <a:ext cx="0" cy="2851150"/>
          </a:xfrm>
          <a:prstGeom prst="line">
            <a:avLst/>
          </a:prstGeom>
          <a:noFill/>
          <a:ln w="28575" cap="sq">
            <a:solidFill>
              <a:schemeClr val="tx1"/>
            </a:solidFill>
            <a:round/>
            <a:headEnd/>
            <a:tailEnd/>
          </a:ln>
        </p:spPr>
        <p:txBody>
          <a:bodyPr>
            <a:prstTxWarp prst="textNoShape">
              <a:avLst/>
            </a:prstTxWarp>
          </a:bodyPr>
          <a:lstStyle/>
          <a:p>
            <a:endParaRPr lang="en-US"/>
          </a:p>
        </p:txBody>
      </p:sp>
      <p:sp>
        <p:nvSpPr>
          <p:cNvPr id="20" name="Title 5"/>
          <p:cNvSpPr txBox="1">
            <a:spLocks/>
          </p:cNvSpPr>
          <p:nvPr/>
        </p:nvSpPr>
        <p:spPr>
          <a:xfrm>
            <a:off x="701675" y="259976"/>
            <a:ext cx="8042276" cy="133695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900" dirty="0"/>
              <a:t>Becoming Health Literate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lide(fromTop)">
                                      <p:cBhvr>
                                        <p:cTn id="7" dur="500"/>
                                        <p:tgtEl>
                                          <p:spTgt spid="15"/>
                                        </p:tgtEl>
                                      </p:cBhvr>
                                    </p:animEffect>
                                  </p:childTnLst>
                                </p:cTn>
                              </p:par>
                            </p:childTnLst>
                          </p:cTn>
                        </p:par>
                        <p:par>
                          <p:cTn id="8" fill="hold">
                            <p:stCondLst>
                              <p:cond delay="500"/>
                            </p:stCondLst>
                            <p:childTnLst>
                              <p:par>
                                <p:cTn id="9" presetID="12" presetClass="entr" presetSubtype="1"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slide(fromTop)">
                                      <p:cBhvr>
                                        <p:cTn id="11" dur="500"/>
                                        <p:tgtEl>
                                          <p:spTgt spid="14"/>
                                        </p:tgtEl>
                                      </p:cBhvr>
                                    </p:animEffect>
                                  </p:childTnLst>
                                </p:cTn>
                              </p:par>
                            </p:childTnLst>
                          </p:cTn>
                        </p:par>
                        <p:par>
                          <p:cTn id="12" fill="hold">
                            <p:stCondLst>
                              <p:cond delay="1500"/>
                            </p:stCondLst>
                            <p:childTnLst>
                              <p:par>
                                <p:cTn id="13" presetID="12" presetClass="entr" presetSubtype="1" fill="hold" grpId="0" nodeType="after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slide(fromTop)">
                                      <p:cBhvr>
                                        <p:cTn id="15" dur="500"/>
                                        <p:tgtEl>
                                          <p:spTgt spid="13"/>
                                        </p:tgtEl>
                                      </p:cBhvr>
                                    </p:animEffect>
                                  </p:childTnLst>
                                </p:cTn>
                              </p:par>
                            </p:childTnLst>
                          </p:cTn>
                        </p:par>
                        <p:par>
                          <p:cTn id="16" fill="hold">
                            <p:stCondLst>
                              <p:cond delay="2500"/>
                            </p:stCondLst>
                            <p:childTnLst>
                              <p:par>
                                <p:cTn id="17" presetID="12" presetClass="entr" presetSubtype="1" fill="hold" grpId="0" nodeType="after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slide(fromTop)">
                                      <p:cBhvr>
                                        <p:cTn id="19" dur="500"/>
                                        <p:tgtEl>
                                          <p:spTgt spid="12"/>
                                        </p:tgtEl>
                                      </p:cBhvr>
                                    </p:animEffect>
                                  </p:childTnLst>
                                </p:cTn>
                              </p:par>
                            </p:childTnLst>
                          </p:cTn>
                        </p:par>
                        <p:par>
                          <p:cTn id="20" fill="hold">
                            <p:stCondLst>
                              <p:cond delay="3500"/>
                            </p:stCondLst>
                            <p:childTnLst>
                              <p:par>
                                <p:cTn id="21" presetID="12" presetClass="entr" presetSubtype="1" fill="hold" grpId="0" nodeType="after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slide(fromTop)">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Pair, Share Rules</a:t>
            </a:r>
          </a:p>
        </p:txBody>
      </p:sp>
      <p:sp>
        <p:nvSpPr>
          <p:cNvPr id="3" name="Content Placeholder 2"/>
          <p:cNvSpPr>
            <a:spLocks noGrp="1"/>
          </p:cNvSpPr>
          <p:nvPr>
            <p:ph idx="1"/>
          </p:nvPr>
        </p:nvSpPr>
        <p:spPr/>
        <p:txBody>
          <a:bodyPr>
            <a:normAutofit/>
          </a:bodyPr>
          <a:lstStyle/>
          <a:p>
            <a:r>
              <a:rPr lang="en-US" dirty="0"/>
              <a:t>Define Health:</a:t>
            </a:r>
          </a:p>
          <a:p>
            <a:r>
              <a:rPr lang="en-US" dirty="0"/>
              <a:t>Define Wellness:</a:t>
            </a:r>
          </a:p>
          <a:p>
            <a:r>
              <a:rPr lang="en-US" dirty="0"/>
              <a:t>Describe in your own words the difference between health and wellness.</a:t>
            </a:r>
          </a:p>
          <a:p>
            <a:r>
              <a:rPr lang="en-US" dirty="0"/>
              <a:t>What lifestyle factors do you need to improve </a:t>
            </a:r>
            <a:r>
              <a:rPr lang="en-US" dirty="0" smtClean="0"/>
              <a:t>on?</a:t>
            </a:r>
            <a:endParaRPr lang="en-US" dirty="0"/>
          </a:p>
          <a:p>
            <a:r>
              <a:rPr lang="en-US" dirty="0"/>
              <a:t>If you were to pick one lifestyle factor to improve on, what would you do in order to achieve </a:t>
            </a:r>
            <a:r>
              <a:rPr lang="en-US" dirty="0" smtClean="0"/>
              <a:t>it?</a:t>
            </a:r>
            <a:endParaRPr lang="en-US" dirty="0"/>
          </a:p>
        </p:txBody>
      </p:sp>
    </p:spTree>
    <p:extLst>
      <p:ext uri="{BB962C8B-B14F-4D97-AF65-F5344CB8AC3E}">
        <p14:creationId xmlns:p14="http://schemas.microsoft.com/office/powerpoint/2010/main" val="424511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sz="2200" b="1" u="sng" dirty="0" smtClean="0">
                <a:solidFill>
                  <a:srgbClr val="FF6600"/>
                </a:solidFill>
                <a:latin typeface="Arial"/>
                <a:cs typeface="Arial"/>
              </a:rPr>
              <a:t>Health Literacy</a:t>
            </a:r>
            <a:r>
              <a:rPr lang="en-US" sz="2200" i="1" dirty="0" smtClean="0">
                <a:latin typeface="Arial"/>
                <a:cs typeface="Arial"/>
              </a:rPr>
              <a:t>- Refers to a person’s capacity to learn about and understand basic health information and services to use these resources to promote one’s health and wellness.</a:t>
            </a:r>
          </a:p>
          <a:p>
            <a:endParaRPr lang="en-US" sz="2200" i="1" dirty="0" smtClean="0">
              <a:latin typeface="Arial"/>
              <a:cs typeface="Arial"/>
            </a:endParaRPr>
          </a:p>
        </p:txBody>
      </p:sp>
      <p:pic>
        <p:nvPicPr>
          <p:cNvPr id="7" name="Picture 6" descr="cnn"/>
          <p:cNvPicPr>
            <a:picLocks noChangeAspect="1"/>
          </p:cNvPicPr>
          <p:nvPr/>
        </p:nvPicPr>
        <p:blipFill>
          <a:blip r:embed="rId2"/>
          <a:stretch>
            <a:fillRect/>
          </a:stretch>
        </p:blipFill>
        <p:spPr>
          <a:xfrm>
            <a:off x="821850" y="4068119"/>
            <a:ext cx="2438400" cy="11826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WebMDLogo.gif"/>
          <p:cNvPicPr>
            <a:picLocks noChangeAspect="1"/>
          </p:cNvPicPr>
          <p:nvPr/>
        </p:nvPicPr>
        <p:blipFill>
          <a:blip r:embed="rId3"/>
          <a:stretch>
            <a:fillRect/>
          </a:stretch>
        </p:blipFill>
        <p:spPr>
          <a:xfrm>
            <a:off x="5020510" y="5654542"/>
            <a:ext cx="3913677" cy="8858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Screen Shot 2557-09-14 at 5.47.4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3971" y="3069837"/>
            <a:ext cx="3960216" cy="9982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Screen Shot 2557-09-14 at 5.48.0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0732" y="4435900"/>
            <a:ext cx="5313455" cy="8148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Screen Shot 2557-09-14 at 5.47.46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5073" y="5654542"/>
            <a:ext cx="4461348" cy="8858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7"/>
          <p:cNvSpPr>
            <a:spLocks noGrp="1"/>
          </p:cNvSpPr>
          <p:nvPr>
            <p:ph type="title"/>
          </p:nvPr>
        </p:nvSpPr>
        <p:spPr/>
        <p:txBody>
          <a:bodyPr/>
          <a:lstStyle/>
          <a:p>
            <a:r>
              <a:rPr lang="en-US" dirty="0" smtClean="0"/>
              <a:t>Health Literacy</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GO 4 piece pie"/>
          <p:cNvPicPr>
            <a:picLocks noChangeAspect="1" noChangeArrowheads="1"/>
          </p:cNvPicPr>
          <p:nvPr/>
        </p:nvPicPr>
        <p:blipFill>
          <a:blip r:embed="rId2"/>
          <a:srcRect/>
          <a:stretch>
            <a:fillRect/>
          </a:stretch>
        </p:blipFill>
        <p:spPr bwMode="auto">
          <a:xfrm>
            <a:off x="778358" y="1290600"/>
            <a:ext cx="7813193" cy="5413467"/>
          </a:xfrm>
          <a:prstGeom prst="rect">
            <a:avLst/>
          </a:prstGeom>
          <a:noFill/>
          <a:ln w="9525">
            <a:noFill/>
            <a:miter lim="800000"/>
            <a:headEnd/>
            <a:tailEnd/>
          </a:ln>
        </p:spPr>
      </p:pic>
      <p:sp>
        <p:nvSpPr>
          <p:cNvPr id="11" name="Rectangle 9"/>
          <p:cNvSpPr>
            <a:spLocks noChangeArrowheads="1"/>
          </p:cNvSpPr>
          <p:nvPr/>
        </p:nvSpPr>
        <p:spPr bwMode="auto">
          <a:xfrm>
            <a:off x="3429000" y="3441700"/>
            <a:ext cx="2422525" cy="1187450"/>
          </a:xfrm>
          <a:prstGeom prst="rect">
            <a:avLst/>
          </a:prstGeom>
          <a:noFill/>
          <a:ln w="9525">
            <a:noFill/>
            <a:miter lim="800000"/>
            <a:headEnd/>
            <a:tailEnd/>
          </a:ln>
        </p:spPr>
        <p:txBody>
          <a:bodyPr anchor="ctr">
            <a:prstTxWarp prst="textNoShape">
              <a:avLst/>
            </a:prstTxWarp>
            <a:spAutoFit/>
          </a:bodyPr>
          <a:lstStyle/>
          <a:p>
            <a:pPr algn="ctr"/>
            <a:r>
              <a:rPr lang="en-US" sz="2400" b="1" dirty="0">
                <a:solidFill>
                  <a:srgbClr val="1D5EAB"/>
                </a:solidFill>
              </a:rPr>
              <a:t>Qualities of a Health-Literate Individual </a:t>
            </a:r>
          </a:p>
        </p:txBody>
      </p:sp>
      <p:sp>
        <p:nvSpPr>
          <p:cNvPr id="12" name="Rectangle 10"/>
          <p:cNvSpPr>
            <a:spLocks noChangeArrowheads="1"/>
          </p:cNvSpPr>
          <p:nvPr/>
        </p:nvSpPr>
        <p:spPr bwMode="auto">
          <a:xfrm>
            <a:off x="1817586" y="2346325"/>
            <a:ext cx="1982788" cy="915988"/>
          </a:xfrm>
          <a:prstGeom prst="rect">
            <a:avLst/>
          </a:prstGeom>
          <a:noFill/>
          <a:ln w="9525">
            <a:noFill/>
            <a:miter lim="800000"/>
            <a:headEnd/>
            <a:tailEnd/>
          </a:ln>
        </p:spPr>
        <p:txBody>
          <a:bodyPr anchor="ctr">
            <a:prstTxWarp prst="textNoShape">
              <a:avLst/>
            </a:prstTxWarp>
            <a:spAutoFit/>
          </a:bodyPr>
          <a:lstStyle/>
          <a:p>
            <a:pPr algn="ctr"/>
            <a:r>
              <a:rPr lang="en-US" b="1" dirty="0"/>
              <a:t>a critical thinker and problem solver</a:t>
            </a:r>
            <a:r>
              <a:rPr lang="en-US" dirty="0"/>
              <a:t> </a:t>
            </a:r>
          </a:p>
        </p:txBody>
      </p:sp>
      <p:sp>
        <p:nvSpPr>
          <p:cNvPr id="13" name="Rectangle 11"/>
          <p:cNvSpPr>
            <a:spLocks noChangeArrowheads="1"/>
          </p:cNvSpPr>
          <p:nvPr/>
        </p:nvSpPr>
        <p:spPr bwMode="auto">
          <a:xfrm>
            <a:off x="5264237" y="2346325"/>
            <a:ext cx="1982788" cy="915988"/>
          </a:xfrm>
          <a:prstGeom prst="rect">
            <a:avLst/>
          </a:prstGeom>
          <a:noFill/>
          <a:ln w="9525">
            <a:noFill/>
            <a:miter lim="800000"/>
            <a:headEnd/>
            <a:tailEnd/>
          </a:ln>
        </p:spPr>
        <p:txBody>
          <a:bodyPr anchor="ctr">
            <a:prstTxWarp prst="textNoShape">
              <a:avLst/>
            </a:prstTxWarp>
            <a:spAutoFit/>
          </a:bodyPr>
          <a:lstStyle/>
          <a:p>
            <a:pPr algn="ctr"/>
            <a:r>
              <a:rPr lang="en-US" b="1" dirty="0"/>
              <a:t>a responsible, productive citizen </a:t>
            </a:r>
          </a:p>
        </p:txBody>
      </p:sp>
      <p:sp>
        <p:nvSpPr>
          <p:cNvPr id="14" name="Rectangle 12"/>
          <p:cNvSpPr>
            <a:spLocks noChangeArrowheads="1"/>
          </p:cNvSpPr>
          <p:nvPr/>
        </p:nvSpPr>
        <p:spPr bwMode="auto">
          <a:xfrm>
            <a:off x="1817586" y="4949825"/>
            <a:ext cx="1982788" cy="641350"/>
          </a:xfrm>
          <a:prstGeom prst="rect">
            <a:avLst/>
          </a:prstGeom>
          <a:noFill/>
          <a:ln w="9525">
            <a:noFill/>
            <a:miter lim="800000"/>
            <a:headEnd/>
            <a:tailEnd/>
          </a:ln>
        </p:spPr>
        <p:txBody>
          <a:bodyPr anchor="ctr">
            <a:prstTxWarp prst="textNoShape">
              <a:avLst/>
            </a:prstTxWarp>
            <a:spAutoFit/>
          </a:bodyPr>
          <a:lstStyle/>
          <a:p>
            <a:pPr algn="ctr"/>
            <a:r>
              <a:rPr lang="en-US" b="1" dirty="0"/>
              <a:t>a self-directed learner </a:t>
            </a:r>
          </a:p>
        </p:txBody>
      </p:sp>
      <p:sp>
        <p:nvSpPr>
          <p:cNvPr id="15" name="Rectangle 13"/>
          <p:cNvSpPr>
            <a:spLocks noChangeArrowheads="1"/>
          </p:cNvSpPr>
          <p:nvPr/>
        </p:nvSpPr>
        <p:spPr bwMode="auto">
          <a:xfrm>
            <a:off x="5455413" y="4949825"/>
            <a:ext cx="1982788" cy="641350"/>
          </a:xfrm>
          <a:prstGeom prst="rect">
            <a:avLst/>
          </a:prstGeom>
          <a:noFill/>
          <a:ln w="9525">
            <a:noFill/>
            <a:miter lim="800000"/>
            <a:headEnd/>
            <a:tailEnd/>
          </a:ln>
        </p:spPr>
        <p:txBody>
          <a:bodyPr anchor="ctr">
            <a:prstTxWarp prst="textNoShape">
              <a:avLst/>
            </a:prstTxWarp>
            <a:spAutoFit/>
          </a:bodyPr>
          <a:lstStyle/>
          <a:p>
            <a:pPr algn="ctr"/>
            <a:r>
              <a:rPr lang="en-US" b="1" dirty="0"/>
              <a:t>an effective communicator</a:t>
            </a:r>
            <a:r>
              <a:rPr lang="en-US" dirty="0"/>
              <a:t> </a:t>
            </a:r>
          </a:p>
        </p:txBody>
      </p:sp>
      <p:sp>
        <p:nvSpPr>
          <p:cNvPr id="3" name="Title 2"/>
          <p:cNvSpPr>
            <a:spLocks noGrp="1"/>
          </p:cNvSpPr>
          <p:nvPr>
            <p:ph type="title"/>
          </p:nvPr>
        </p:nvSpPr>
        <p:spPr/>
        <p:txBody>
          <a:bodyPr/>
          <a:lstStyle/>
          <a:p>
            <a:r>
              <a:rPr lang="en-US" dirty="0" smtClean="0"/>
              <a:t>What can I do?</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53" presetClass="entr" presetSubtype="0" fill="hold" grpId="0" nodeType="afterEffect">
                                  <p:stCondLst>
                                    <p:cond delay="50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Effect transition="in" filter="fade">
                                      <p:cBhvr>
                                        <p:cTn id="12" dur="500"/>
                                        <p:tgtEl>
                                          <p:spTgt spid="13"/>
                                        </p:tgtEl>
                                      </p:cBhvr>
                                    </p:animEffect>
                                  </p:childTnLst>
                                </p:cTn>
                              </p:par>
                            </p:childTnLst>
                          </p:cTn>
                        </p:par>
                        <p:par>
                          <p:cTn id="13" fill="hold">
                            <p:stCondLst>
                              <p:cond delay="1000"/>
                            </p:stCondLst>
                            <p:childTnLst>
                              <p:par>
                                <p:cTn id="14" presetID="53" presetClass="entr" presetSubtype="0" fill="hold" grpId="0" nodeType="afterEffect">
                                  <p:stCondLst>
                                    <p:cond delay="50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2000"/>
                            </p:stCondLst>
                            <p:childTnLst>
                              <p:par>
                                <p:cTn id="20" presetID="53"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physical"/>
          <p:cNvPicPr>
            <a:picLocks noGrp="1" noChangeAspect="1"/>
          </p:cNvPicPr>
          <p:nvPr>
            <p:ph idx="1"/>
          </p:nvPr>
        </p:nvPicPr>
        <p:blipFill>
          <a:blip r:embed="rId2"/>
          <a:srcRect t="-10770" b="-10770"/>
          <a:stretch>
            <a:fillRect/>
          </a:stretch>
        </p:blipFill>
        <p:spPr>
          <a:xfrm>
            <a:off x="5073023" y="389852"/>
            <a:ext cx="2030509" cy="29477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mental"/>
          <p:cNvPicPr>
            <a:picLocks noChangeAspect="1"/>
          </p:cNvPicPr>
          <p:nvPr/>
        </p:nvPicPr>
        <p:blipFill>
          <a:blip r:embed="rId3"/>
          <a:stretch>
            <a:fillRect/>
          </a:stretch>
        </p:blipFill>
        <p:spPr>
          <a:xfrm>
            <a:off x="6212769" y="2914830"/>
            <a:ext cx="2752375" cy="2752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friends-talking.jpg"/>
          <p:cNvPicPr>
            <a:picLocks noChangeAspect="1"/>
          </p:cNvPicPr>
          <p:nvPr/>
        </p:nvPicPr>
        <p:blipFill>
          <a:blip r:embed="rId4"/>
          <a:stretch>
            <a:fillRect/>
          </a:stretch>
        </p:blipFill>
        <p:spPr>
          <a:xfrm>
            <a:off x="3905368" y="3922202"/>
            <a:ext cx="2335309" cy="2698731"/>
          </a:xfrm>
          <a:prstGeom prst="rect">
            <a:avLst/>
          </a:prstGeom>
          <a:solidFill>
            <a:srgbClr val="FFFFFF">
              <a:shade val="85000"/>
            </a:srgbClr>
          </a:solidFill>
          <a:ln w="88900" cap="sq">
            <a:solidFill>
              <a:srgbClr val="FFFFFF"/>
            </a:solidFill>
            <a:miter lim="800000"/>
          </a:ln>
          <a:effectLst>
            <a:outerShdw blurRad="50800" dist="38100" dir="2700000" algn="br" rotWithShape="0">
              <a:srgbClr val="000000">
                <a:alpha val="43000"/>
              </a:srgbClr>
            </a:outerShdw>
          </a:effectLst>
          <a:scene3d>
            <a:camera prst="orthographicFront"/>
            <a:lightRig rig="twoPt" dir="t">
              <a:rot lat="0" lon="0" rev="7200000"/>
            </a:lightRig>
          </a:scene3d>
          <a:sp3d>
            <a:bevelT w="25400" h="19050"/>
            <a:contourClr>
              <a:srgbClr val="FFFFFF"/>
            </a:contourClr>
          </a:sp3d>
        </p:spPr>
      </p:pic>
      <p:sp>
        <p:nvSpPr>
          <p:cNvPr id="10" name="Text Placeholder 5"/>
          <p:cNvSpPr txBox="1">
            <a:spLocks/>
          </p:cNvSpPr>
          <p:nvPr/>
        </p:nvSpPr>
        <p:spPr>
          <a:xfrm>
            <a:off x="203200" y="3922202"/>
            <a:ext cx="4539624" cy="1403369"/>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2" pitchFamily="18" charset="2"/>
              <a:buNone/>
              <a:tabLst/>
              <a:defRPr/>
            </a:pPr>
            <a:endParaRPr kumimoji="0" lang="en-US" sz="2200" b="0" i="0" u="none" strike="noStrike" kern="1200" cap="none" spc="0" normalizeH="0" baseline="0" noProof="0" dirty="0" smtClean="0">
              <a:ln>
                <a:noFill/>
              </a:ln>
              <a:solidFill>
                <a:schemeClr val="tx1">
                  <a:lumMod val="65000"/>
                  <a:lumOff val="35000"/>
                </a:schemeClr>
              </a:solidFill>
              <a:effectLst/>
              <a:uLnTx/>
              <a:uFillTx/>
              <a:latin typeface="Arial"/>
              <a:ea typeface="+mn-ea"/>
              <a:cs typeface="Arial"/>
            </a:endParaRPr>
          </a:p>
        </p:txBody>
      </p:sp>
      <p:sp>
        <p:nvSpPr>
          <p:cNvPr id="3" name="Title 2"/>
          <p:cNvSpPr>
            <a:spLocks noGrp="1"/>
          </p:cNvSpPr>
          <p:nvPr>
            <p:ph type="title"/>
          </p:nvPr>
        </p:nvSpPr>
        <p:spPr>
          <a:xfrm>
            <a:off x="533399" y="389852"/>
            <a:ext cx="3840480" cy="1175984"/>
          </a:xfrm>
        </p:spPr>
        <p:txBody>
          <a:bodyPr/>
          <a:lstStyle/>
          <a:p>
            <a:r>
              <a:rPr lang="en-US" sz="3800" dirty="0" smtClean="0"/>
              <a:t>Defining Health</a:t>
            </a:r>
            <a:endParaRPr lang="en-US" sz="3800" dirty="0"/>
          </a:p>
        </p:txBody>
      </p:sp>
      <p:sp>
        <p:nvSpPr>
          <p:cNvPr id="5" name="Text Placeholder 4"/>
          <p:cNvSpPr>
            <a:spLocks noGrp="1"/>
          </p:cNvSpPr>
          <p:nvPr>
            <p:ph type="body" sz="half" idx="2"/>
          </p:nvPr>
        </p:nvSpPr>
        <p:spPr>
          <a:xfrm>
            <a:off x="533398" y="1787856"/>
            <a:ext cx="4349363" cy="3720152"/>
          </a:xfrm>
        </p:spPr>
        <p:txBody>
          <a:bodyPr>
            <a:normAutofit fontScale="92500"/>
          </a:bodyPr>
          <a:lstStyle/>
          <a:p>
            <a:pPr algn="l"/>
            <a:r>
              <a:rPr lang="en-US" sz="3000" b="1" dirty="0"/>
              <a:t>Health is/</a:t>
            </a:r>
            <a:r>
              <a:rPr lang="en-US" sz="3000" b="1" dirty="0" smtClean="0"/>
              <a:t>as</a:t>
            </a:r>
          </a:p>
          <a:p>
            <a:pPr marL="285750" indent="-285750" algn="l">
              <a:buFont typeface="Arial"/>
              <a:buChar char="•"/>
            </a:pPr>
            <a:r>
              <a:rPr lang="en-US" sz="2500" dirty="0" smtClean="0"/>
              <a:t>Multidimensional </a:t>
            </a:r>
            <a:r>
              <a:rPr lang="en-US" sz="2500" dirty="0"/>
              <a:t>Wellness</a:t>
            </a:r>
            <a:r>
              <a:rPr lang="en-US" sz="2500" dirty="0" smtClean="0"/>
              <a:t>,</a:t>
            </a:r>
          </a:p>
          <a:p>
            <a:pPr marL="285750" indent="-285750" algn="l">
              <a:buFont typeface="Arial"/>
              <a:buChar char="•"/>
            </a:pPr>
            <a:r>
              <a:rPr lang="en-US" sz="2500" dirty="0" smtClean="0"/>
              <a:t>Holistic</a:t>
            </a:r>
            <a:r>
              <a:rPr lang="en-US" sz="2500" dirty="0"/>
              <a:t>, </a:t>
            </a:r>
            <a:endParaRPr lang="en-US" sz="2500" dirty="0" smtClean="0"/>
          </a:p>
          <a:p>
            <a:pPr marL="285750" indent="-285750" algn="l">
              <a:buFont typeface="Arial"/>
              <a:buChar char="•"/>
            </a:pPr>
            <a:r>
              <a:rPr lang="en-US" sz="2500" dirty="0" smtClean="0"/>
              <a:t>Continuum</a:t>
            </a:r>
            <a:r>
              <a:rPr lang="en-US" sz="2500" dirty="0"/>
              <a:t>, </a:t>
            </a:r>
            <a:endParaRPr lang="en-US" sz="2500" dirty="0" smtClean="0"/>
          </a:p>
          <a:p>
            <a:pPr marL="285750" indent="-285750" algn="l">
              <a:buFont typeface="Arial"/>
              <a:buChar char="•"/>
            </a:pPr>
            <a:r>
              <a:rPr lang="en-US" sz="2500" dirty="0" smtClean="0"/>
              <a:t>Dynamic</a:t>
            </a:r>
            <a:r>
              <a:rPr lang="en-US" sz="2500" dirty="0"/>
              <a:t>, </a:t>
            </a:r>
            <a:endParaRPr lang="en-US" sz="2500" dirty="0" smtClean="0"/>
          </a:p>
          <a:p>
            <a:pPr marL="285750" indent="-285750" algn="l">
              <a:buFont typeface="Arial"/>
              <a:buChar char="•"/>
            </a:pPr>
            <a:r>
              <a:rPr lang="en-US" sz="2500" dirty="0" smtClean="0"/>
              <a:t>Complex.</a:t>
            </a:r>
            <a:endParaRPr lang="en-US" sz="2500" dirty="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a:t>Concept # 1</a:t>
            </a:r>
            <a:r>
              <a:rPr lang="en-US" sz="3200" dirty="0" smtClean="0"/>
              <a:t>:Health </a:t>
            </a:r>
            <a:r>
              <a:rPr lang="en-US" sz="3200" dirty="0"/>
              <a:t>is </a:t>
            </a:r>
            <a:r>
              <a:rPr lang="en-US" sz="3200" dirty="0" smtClean="0">
                <a:solidFill>
                  <a:srgbClr val="FF0000"/>
                </a:solidFill>
              </a:rPr>
              <a:t>Multi</a:t>
            </a:r>
            <a:r>
              <a:rPr lang="en-US" sz="3200" dirty="0">
                <a:solidFill>
                  <a:srgbClr val="FF0000"/>
                </a:solidFill>
              </a:rPr>
              <a:t>-</a:t>
            </a:r>
            <a:r>
              <a:rPr lang="en-US" sz="3200" dirty="0" smtClean="0">
                <a:solidFill>
                  <a:srgbClr val="FF0000"/>
                </a:solidFill>
              </a:rPr>
              <a:t>Dimensional</a:t>
            </a:r>
            <a:endParaRPr lang="en-US" sz="3200" dirty="0">
              <a:solidFill>
                <a:srgbClr val="FF0000"/>
              </a:solidFill>
            </a:endParaRPr>
          </a:p>
        </p:txBody>
      </p:sp>
      <p:sp>
        <p:nvSpPr>
          <p:cNvPr id="7" name="Text Placeholder 4"/>
          <p:cNvSpPr txBox="1">
            <a:spLocks/>
          </p:cNvSpPr>
          <p:nvPr/>
        </p:nvSpPr>
        <p:spPr>
          <a:xfrm>
            <a:off x="549275" y="5043563"/>
            <a:ext cx="8058153" cy="490363"/>
          </a:xfrm>
          <a:prstGeom prst="rect">
            <a:avLst/>
          </a:prstGeom>
        </p:spPr>
        <p:txBody>
          <a:bodyPr>
            <a:normAutofit fontScale="92500"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b="1" dirty="0" smtClean="0"/>
              <a:t>There are many different dimensions.</a:t>
            </a:r>
            <a:endParaRPr lang="en-US" sz="2500" dirty="0" smtClean="0"/>
          </a:p>
          <a:p>
            <a:endParaRPr lang="en-US" dirty="0"/>
          </a:p>
        </p:txBody>
      </p:sp>
      <p:pic>
        <p:nvPicPr>
          <p:cNvPr id="8" name="Picture 7"/>
          <p:cNvPicPr>
            <a:picLocks noChangeAspect="1"/>
          </p:cNvPicPr>
          <p:nvPr/>
        </p:nvPicPr>
        <p:blipFill rotWithShape="1">
          <a:blip r:embed="rId2"/>
          <a:srcRect b="21644"/>
          <a:stretch/>
        </p:blipFill>
        <p:spPr>
          <a:xfrm>
            <a:off x="1045830" y="1702893"/>
            <a:ext cx="6929430" cy="3301720"/>
          </a:xfrm>
          <a:prstGeom prst="rect">
            <a:avLst/>
          </a:prstGeom>
        </p:spPr>
      </p:pic>
    </p:spTree>
    <p:extLst>
      <p:ext uri="{BB962C8B-B14F-4D97-AF65-F5344CB8AC3E}">
        <p14:creationId xmlns:p14="http://schemas.microsoft.com/office/powerpoint/2010/main" val="4015391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a:t>Concept # 1:Health is </a:t>
            </a:r>
            <a:r>
              <a:rPr lang="en-US" sz="3200" dirty="0" smtClean="0">
                <a:solidFill>
                  <a:srgbClr val="FF0000"/>
                </a:solidFill>
              </a:rPr>
              <a:t>Multi</a:t>
            </a:r>
            <a:r>
              <a:rPr lang="en-US" sz="3200" dirty="0">
                <a:solidFill>
                  <a:srgbClr val="FF0000"/>
                </a:solidFill>
              </a:rPr>
              <a:t>-</a:t>
            </a:r>
            <a:r>
              <a:rPr lang="en-US" sz="3200" dirty="0" smtClean="0">
                <a:solidFill>
                  <a:srgbClr val="FF0000"/>
                </a:solidFill>
              </a:rPr>
              <a:t>Dimensional</a:t>
            </a:r>
            <a:endParaRPr lang="en-US" sz="3200" dirty="0">
              <a:solidFill>
                <a:srgbClr val="FF0000"/>
              </a:solidFill>
            </a:endParaRPr>
          </a:p>
        </p:txBody>
      </p:sp>
      <p:sp>
        <p:nvSpPr>
          <p:cNvPr id="4" name="Content Placeholder 2"/>
          <p:cNvSpPr>
            <a:spLocks noGrp="1"/>
          </p:cNvSpPr>
          <p:nvPr>
            <p:ph idx="1"/>
          </p:nvPr>
        </p:nvSpPr>
        <p:spPr>
          <a:xfrm>
            <a:off x="549275" y="1600201"/>
            <a:ext cx="8042276" cy="4343400"/>
          </a:xfrm>
        </p:spPr>
        <p:txBody>
          <a:bodyPr>
            <a:normAutofit/>
          </a:bodyPr>
          <a:lstStyle/>
          <a:p>
            <a:pPr marL="457200" indent="-457200">
              <a:buFont typeface="+mj-lt"/>
              <a:buAutoNum type="arabicPeriod"/>
            </a:pPr>
            <a:r>
              <a:rPr lang="en-US" dirty="0"/>
              <a:t> </a:t>
            </a:r>
            <a:r>
              <a:rPr lang="en-US" dirty="0" smtClean="0"/>
              <a:t>Get </a:t>
            </a:r>
            <a:r>
              <a:rPr lang="en-US" dirty="0"/>
              <a:t>into groups of 4-5 students </a:t>
            </a:r>
          </a:p>
          <a:p>
            <a:pPr marL="457200" indent="-457200">
              <a:buFont typeface="+mj-lt"/>
              <a:buAutoNum type="arabicPeriod"/>
            </a:pPr>
            <a:r>
              <a:rPr lang="en-US" dirty="0"/>
              <a:t> </a:t>
            </a:r>
            <a:r>
              <a:rPr lang="en-US" dirty="0" smtClean="0"/>
              <a:t>Consider </a:t>
            </a:r>
            <a:r>
              <a:rPr lang="en-US" dirty="0"/>
              <a:t>what behaviors or characteristics an individual might practice to enhance wellness within assigned dimension.</a:t>
            </a:r>
          </a:p>
          <a:p>
            <a:pPr marL="0" indent="0" algn="ctr">
              <a:buNone/>
            </a:pPr>
            <a:r>
              <a:rPr lang="en-US" b="1" dirty="0" smtClean="0"/>
              <a:t>Questions </a:t>
            </a:r>
            <a:r>
              <a:rPr lang="en-US" b="1" dirty="0"/>
              <a:t>to ponder: </a:t>
            </a:r>
            <a:r>
              <a:rPr lang="en-US" dirty="0" smtClean="0"/>
              <a:t>How </a:t>
            </a:r>
            <a:r>
              <a:rPr lang="en-US" dirty="0"/>
              <a:t>might poor practice in one dimension impact another dimension.  Include example. </a:t>
            </a:r>
          </a:p>
          <a:p>
            <a:endParaRPr lang="en-US" dirty="0"/>
          </a:p>
        </p:txBody>
      </p:sp>
    </p:spTree>
    <p:extLst>
      <p:ext uri="{BB962C8B-B14F-4D97-AF65-F5344CB8AC3E}">
        <p14:creationId xmlns:p14="http://schemas.microsoft.com/office/powerpoint/2010/main" val="1011059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a:t>Concept # 1:Health is </a:t>
            </a:r>
            <a:r>
              <a:rPr lang="en-US" sz="3200" dirty="0" smtClean="0">
                <a:solidFill>
                  <a:srgbClr val="FF0000"/>
                </a:solidFill>
              </a:rPr>
              <a:t>Multi</a:t>
            </a:r>
            <a:r>
              <a:rPr lang="en-US" sz="3200" dirty="0">
                <a:solidFill>
                  <a:srgbClr val="FF0000"/>
                </a:solidFill>
              </a:rPr>
              <a:t>-</a:t>
            </a:r>
            <a:r>
              <a:rPr lang="en-US" sz="3200" dirty="0" smtClean="0">
                <a:solidFill>
                  <a:srgbClr val="FF0000"/>
                </a:solidFill>
              </a:rPr>
              <a:t>Dimensional</a:t>
            </a:r>
            <a:endParaRPr lang="en-US" sz="3200" dirty="0">
              <a:solidFill>
                <a:srgbClr val="FF0000"/>
              </a:solidFill>
            </a:endParaRPr>
          </a:p>
        </p:txBody>
      </p:sp>
      <p:pic>
        <p:nvPicPr>
          <p:cNvPr id="5" name="Shape 166"/>
          <p:cNvPicPr preferRelativeResize="0"/>
          <p:nvPr/>
        </p:nvPicPr>
        <p:blipFill>
          <a:blip r:embed="rId3">
            <a:alphaModFix/>
          </a:blip>
          <a:stretch>
            <a:fillRect/>
          </a:stretch>
        </p:blipFill>
        <p:spPr>
          <a:xfrm>
            <a:off x="663489" y="1603347"/>
            <a:ext cx="7928062" cy="3566427"/>
          </a:xfrm>
          <a:prstGeom prst="rect">
            <a:avLst/>
          </a:prstGeom>
          <a:noFill/>
          <a:ln>
            <a:noFill/>
          </a:ln>
        </p:spPr>
      </p:pic>
      <p:pic>
        <p:nvPicPr>
          <p:cNvPr id="6" name="Picture 5" descr="ph"/>
          <p:cNvPicPr>
            <a:picLocks noChangeAspect="1"/>
          </p:cNvPicPr>
          <p:nvPr/>
        </p:nvPicPr>
        <p:blipFill>
          <a:blip r:embed="rId4">
            <a:alphaModFix amt="98000"/>
          </a:blip>
          <a:stretch>
            <a:fillRect/>
          </a:stretch>
        </p:blipFill>
        <p:spPr>
          <a:xfrm>
            <a:off x="361583" y="5353053"/>
            <a:ext cx="1518588" cy="11946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ph2"/>
          <p:cNvPicPr>
            <a:picLocks noChangeAspect="1"/>
          </p:cNvPicPr>
          <p:nvPr/>
        </p:nvPicPr>
        <p:blipFill>
          <a:blip r:embed="rId5"/>
          <a:stretch>
            <a:fillRect/>
          </a:stretch>
        </p:blipFill>
        <p:spPr>
          <a:xfrm>
            <a:off x="2202984" y="5295495"/>
            <a:ext cx="1160664" cy="13779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hands"/>
          <p:cNvPicPr>
            <a:picLocks noChangeAspect="1"/>
          </p:cNvPicPr>
          <p:nvPr/>
        </p:nvPicPr>
        <p:blipFill>
          <a:blip r:embed="rId6"/>
          <a:stretch>
            <a:fillRect/>
          </a:stretch>
        </p:blipFill>
        <p:spPr>
          <a:xfrm>
            <a:off x="7161535" y="5365066"/>
            <a:ext cx="1775649" cy="11826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hugs"/>
          <p:cNvPicPr>
            <a:picLocks noChangeAspect="1"/>
          </p:cNvPicPr>
          <p:nvPr/>
        </p:nvPicPr>
        <p:blipFill>
          <a:blip r:embed="rId7"/>
          <a:stretch>
            <a:fillRect/>
          </a:stretch>
        </p:blipFill>
        <p:spPr>
          <a:xfrm>
            <a:off x="5589888" y="5365066"/>
            <a:ext cx="1280660" cy="11826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relationship.jpg"/>
          <p:cNvPicPr>
            <a:picLocks noChangeAspect="1"/>
          </p:cNvPicPr>
          <p:nvPr/>
        </p:nvPicPr>
        <p:blipFill>
          <a:blip r:embed="rId8"/>
          <a:stretch>
            <a:fillRect/>
          </a:stretch>
        </p:blipFill>
        <p:spPr>
          <a:xfrm>
            <a:off x="3694805" y="5365066"/>
            <a:ext cx="1577989" cy="11844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61857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a:t>Concept # </a:t>
            </a:r>
            <a:r>
              <a:rPr lang="en-US" sz="3200" dirty="0" smtClean="0"/>
              <a:t>2: Health </a:t>
            </a:r>
            <a:r>
              <a:rPr lang="en-US" sz="3200" dirty="0"/>
              <a:t>is </a:t>
            </a:r>
            <a:r>
              <a:rPr lang="en-US" sz="3200" dirty="0" smtClean="0">
                <a:solidFill>
                  <a:srgbClr val="FF0000"/>
                </a:solidFill>
              </a:rPr>
              <a:t>Holistic</a:t>
            </a:r>
            <a:endParaRPr lang="en-US" sz="3200" dirty="0">
              <a:solidFill>
                <a:srgbClr val="FF0000"/>
              </a:solidFill>
            </a:endParaRPr>
          </a:p>
        </p:txBody>
      </p:sp>
      <p:sp>
        <p:nvSpPr>
          <p:cNvPr id="4" name="Content Placeholder 2"/>
          <p:cNvSpPr>
            <a:spLocks noGrp="1"/>
          </p:cNvSpPr>
          <p:nvPr>
            <p:ph idx="1"/>
          </p:nvPr>
        </p:nvSpPr>
        <p:spPr>
          <a:xfrm>
            <a:off x="549275" y="1600200"/>
            <a:ext cx="8042276" cy="4151369"/>
          </a:xfrm>
        </p:spPr>
        <p:txBody>
          <a:bodyPr>
            <a:normAutofit/>
          </a:bodyPr>
          <a:lstStyle/>
          <a:p>
            <a:r>
              <a:rPr lang="en-US" dirty="0" smtClean="0"/>
              <a:t>The </a:t>
            </a:r>
            <a:r>
              <a:rPr lang="en-US" dirty="0"/>
              <a:t>dimensions of heath are related</a:t>
            </a:r>
            <a:r>
              <a:rPr lang="en-US" dirty="0" smtClean="0"/>
              <a:t>.</a:t>
            </a:r>
          </a:p>
          <a:p>
            <a:r>
              <a:rPr lang="en-US" dirty="0"/>
              <a:t>They are </a:t>
            </a:r>
            <a:r>
              <a:rPr lang="en-US" dirty="0">
                <a:solidFill>
                  <a:srgbClr val="FF0000"/>
                </a:solidFill>
              </a:rPr>
              <a:t>NOT mutually exclusive</a:t>
            </a:r>
          </a:p>
          <a:p>
            <a:endParaRPr lang="en-US" dirty="0" smtClean="0"/>
          </a:p>
          <a:p>
            <a:r>
              <a:rPr lang="en-US" dirty="0" smtClean="0"/>
              <a:t>How does your...</a:t>
            </a:r>
          </a:p>
          <a:p>
            <a:pPr marL="0" indent="0">
              <a:buNone/>
            </a:pPr>
            <a:r>
              <a:rPr lang="en-US" sz="1800" dirty="0" smtClean="0"/>
              <a:t>Physical impact social?</a:t>
            </a:r>
          </a:p>
          <a:p>
            <a:pPr marL="0" indent="0">
              <a:buNone/>
            </a:pPr>
            <a:r>
              <a:rPr lang="en-US" sz="1800" dirty="0" smtClean="0"/>
              <a:t>Emotional/mental impact social?</a:t>
            </a:r>
          </a:p>
          <a:p>
            <a:pPr marL="0" indent="0">
              <a:buNone/>
            </a:pPr>
            <a:r>
              <a:rPr lang="en-US" sz="1800" dirty="0" smtClean="0"/>
              <a:t>Intellectual impact physical?</a:t>
            </a:r>
          </a:p>
          <a:p>
            <a:pPr marL="0" indent="0">
              <a:buNone/>
            </a:pPr>
            <a:endParaRPr lang="en-US" dirty="0" smtClean="0"/>
          </a:p>
          <a:p>
            <a:pPr lvl="1"/>
            <a:endParaRPr lang="en-US" dirty="0" smtClean="0"/>
          </a:p>
          <a:p>
            <a:pPr marL="0" indent="0">
              <a:buNone/>
            </a:pPr>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a:p>
        </p:txBody>
      </p:sp>
      <p:sp>
        <p:nvSpPr>
          <p:cNvPr id="3" name="Rectangle 2"/>
          <p:cNvSpPr/>
          <p:nvPr/>
        </p:nvSpPr>
        <p:spPr>
          <a:xfrm>
            <a:off x="5410248" y="5569340"/>
            <a:ext cx="5352502" cy="338554"/>
          </a:xfrm>
          <a:prstGeom prst="rect">
            <a:avLst/>
          </a:prstGeom>
        </p:spPr>
        <p:txBody>
          <a:bodyPr wrap="square">
            <a:spAutoFit/>
          </a:bodyPr>
          <a:lstStyle/>
          <a:p>
            <a:endParaRPr lang="en-US" sz="1600" dirty="0">
              <a:solidFill>
                <a:srgbClr val="FF0000"/>
              </a:solidFill>
            </a:endParaRPr>
          </a:p>
        </p:txBody>
      </p:sp>
      <p:pic>
        <p:nvPicPr>
          <p:cNvPr id="8" name="Picture 7"/>
          <p:cNvPicPr>
            <a:picLocks noChangeAspect="1"/>
          </p:cNvPicPr>
          <p:nvPr/>
        </p:nvPicPr>
        <p:blipFill>
          <a:blip r:embed="rId2"/>
          <a:stretch>
            <a:fillRect/>
          </a:stretch>
        </p:blipFill>
        <p:spPr>
          <a:xfrm>
            <a:off x="4257867" y="2665861"/>
            <a:ext cx="4777185" cy="3085708"/>
          </a:xfrm>
          <a:prstGeom prst="rect">
            <a:avLst/>
          </a:prstGeom>
        </p:spPr>
      </p:pic>
    </p:spTree>
    <p:extLst>
      <p:ext uri="{BB962C8B-B14F-4D97-AF65-F5344CB8AC3E}">
        <p14:creationId xmlns:p14="http://schemas.microsoft.com/office/powerpoint/2010/main" val="1148875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a:t>Concept # 3</a:t>
            </a:r>
            <a:r>
              <a:rPr lang="en-US" sz="3200" dirty="0" smtClean="0"/>
              <a:t>: Health as </a:t>
            </a:r>
            <a:r>
              <a:rPr lang="en-US" sz="3200" dirty="0" smtClean="0">
                <a:solidFill>
                  <a:srgbClr val="FF0000"/>
                </a:solidFill>
              </a:rPr>
              <a:t>Continuum</a:t>
            </a:r>
            <a:endParaRPr lang="en-US" sz="3200" dirty="0">
              <a:solidFill>
                <a:srgbClr val="FF0000"/>
              </a:solidFill>
            </a:endParaRPr>
          </a:p>
        </p:txBody>
      </p:sp>
      <p:sp>
        <p:nvSpPr>
          <p:cNvPr id="4" name="Content Placeholder 2"/>
          <p:cNvSpPr>
            <a:spLocks noGrp="1"/>
          </p:cNvSpPr>
          <p:nvPr>
            <p:ph idx="1"/>
          </p:nvPr>
        </p:nvSpPr>
        <p:spPr>
          <a:xfrm>
            <a:off x="549275" y="4349777"/>
            <a:ext cx="8042276" cy="1219563"/>
          </a:xfrm>
        </p:spPr>
        <p:txBody>
          <a:bodyPr>
            <a:normAutofit fontScale="92500" lnSpcReduction="20000"/>
          </a:bodyPr>
          <a:lstStyle/>
          <a:p>
            <a:r>
              <a:rPr lang="en-US" dirty="0" smtClean="0"/>
              <a:t>A scale with a range of points used to measure wellness</a:t>
            </a:r>
          </a:p>
          <a:p>
            <a:r>
              <a:rPr lang="en-US" dirty="0" smtClean="0"/>
              <a:t>Your location on the health continuum and the direction you are moving are both important.</a:t>
            </a:r>
          </a:p>
          <a:p>
            <a:pPr marL="0" indent="0">
              <a:buNone/>
            </a:pPr>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a:p>
        </p:txBody>
      </p:sp>
      <p:sp>
        <p:nvSpPr>
          <p:cNvPr id="3" name="Rectangle 2"/>
          <p:cNvSpPr/>
          <p:nvPr/>
        </p:nvSpPr>
        <p:spPr>
          <a:xfrm>
            <a:off x="5410248" y="5569340"/>
            <a:ext cx="5352502" cy="338554"/>
          </a:xfrm>
          <a:prstGeom prst="rect">
            <a:avLst/>
          </a:prstGeom>
        </p:spPr>
        <p:txBody>
          <a:bodyPr wrap="square">
            <a:spAutoFit/>
          </a:bodyPr>
          <a:lstStyle/>
          <a:p>
            <a:endParaRPr lang="en-US" sz="1600" dirty="0">
              <a:solidFill>
                <a:srgbClr val="FF0000"/>
              </a:solidFill>
            </a:endParaRPr>
          </a:p>
        </p:txBody>
      </p:sp>
      <p:pic>
        <p:nvPicPr>
          <p:cNvPr id="6" name="Shape 104"/>
          <p:cNvPicPr preferRelativeResize="0"/>
          <p:nvPr/>
        </p:nvPicPr>
        <p:blipFill rotWithShape="1">
          <a:blip r:embed="rId2">
            <a:alphaModFix/>
          </a:blip>
          <a:srcRect t="3186" b="35357"/>
          <a:stretch/>
        </p:blipFill>
        <p:spPr>
          <a:xfrm>
            <a:off x="1302622" y="1644226"/>
            <a:ext cx="6564702" cy="2377958"/>
          </a:xfrm>
          <a:prstGeom prst="rect">
            <a:avLst/>
          </a:prstGeom>
          <a:noFill/>
          <a:ln>
            <a:noFill/>
          </a:ln>
        </p:spPr>
      </p:pic>
    </p:spTree>
    <p:extLst>
      <p:ext uri="{BB962C8B-B14F-4D97-AF65-F5344CB8AC3E}">
        <p14:creationId xmlns:p14="http://schemas.microsoft.com/office/powerpoint/2010/main" val="4809858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2617</TotalTime>
  <Words>1265</Words>
  <Application>Microsoft Macintosh PowerPoint</Application>
  <PresentationFormat>On-screen Show (4:3)</PresentationFormat>
  <Paragraphs>192</Paragraphs>
  <Slides>31</Slides>
  <Notes>4</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Breeze</vt:lpstr>
      <vt:lpstr>Lesson 1: Understanding Health &amp; Wellness</vt:lpstr>
      <vt:lpstr>Think, Pair, Share Rules</vt:lpstr>
      <vt:lpstr>Think, Pair, Share Rules</vt:lpstr>
      <vt:lpstr>Defining Health</vt:lpstr>
      <vt:lpstr>Concept # 1:Health is Multi-Dimensional</vt:lpstr>
      <vt:lpstr>Concept # 1:Health is Multi-Dimensional</vt:lpstr>
      <vt:lpstr>Concept # 1:Health is Multi-Dimensional</vt:lpstr>
      <vt:lpstr>Concept # 2: Health is Holistic</vt:lpstr>
      <vt:lpstr>Concept # 3: Health as Continuum</vt:lpstr>
      <vt:lpstr>Concept # 3: Health as Continuum</vt:lpstr>
      <vt:lpstr>Concept # 4: Health is Dynamic</vt:lpstr>
      <vt:lpstr>Concept # 5: Health is Complex</vt:lpstr>
      <vt:lpstr>Health VS. Wellness</vt:lpstr>
      <vt:lpstr>The decisions you make every day effect your health and wellness.</vt:lpstr>
      <vt:lpstr>Importance of Health Science Education</vt:lpstr>
      <vt:lpstr>National Health Goals: Health People 2020</vt:lpstr>
      <vt:lpstr>Think, Pair, Share Rules</vt:lpstr>
      <vt:lpstr>Influences on Health</vt:lpstr>
      <vt:lpstr>#1 – Heredity &amp; Gender</vt:lpstr>
      <vt:lpstr>#2 – Environment</vt:lpstr>
      <vt:lpstr>#3 – Attitude &amp; Behavior</vt:lpstr>
      <vt:lpstr>PowerPoint Presentation</vt:lpstr>
      <vt:lpstr>#4 – Media &amp; Technology</vt:lpstr>
      <vt:lpstr>#5 – Healthcare</vt:lpstr>
      <vt:lpstr>#5 – Healthcare</vt:lpstr>
      <vt:lpstr>Evaluating Health Risks</vt:lpstr>
      <vt:lpstr>Recognizing Risk Behaviors</vt:lpstr>
      <vt:lpstr>How to Avoid or Reduce Risks</vt:lpstr>
      <vt:lpstr>PowerPoint Presentation</vt:lpstr>
      <vt:lpstr>Health Literacy</vt:lpstr>
      <vt:lpstr>What can I do?</vt:lpstr>
    </vt:vector>
  </TitlesOfParts>
  <Company>ISD 728</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dc:title>
  <dc:creator>user</dc:creator>
  <cp:lastModifiedBy>Sarina Promthong</cp:lastModifiedBy>
  <cp:revision>91</cp:revision>
  <dcterms:created xsi:type="dcterms:W3CDTF">2011-09-15T11:26:10Z</dcterms:created>
  <dcterms:modified xsi:type="dcterms:W3CDTF">2014-09-14T11:03:50Z</dcterms:modified>
</cp:coreProperties>
</file>